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31"/>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x="18288000" cy="10287000"/>
  <p:notesSz cx="6858000" cy="9144000"/>
  <p:embeddedFontLst>
    <p:embeddedFont>
      <p:font typeface="Arimo Bold" charset="1" panose="020B0704020202020204"/>
      <p:regular r:id="rId28"/>
    </p:embeddedFont>
    <p:embeddedFont>
      <p:font typeface="Arimo" charset="1" panose="020B0604020202020204"/>
      <p:regular r:id="rId29"/>
    </p:embeddedFont>
    <p:embeddedFont>
      <p:font typeface="League Spartan" charset="1" panose="00000800000000000000"/>
      <p:regular r:id="rId30"/>
    </p:embeddedFont>
    <p:embeddedFont>
      <p:font typeface="Arimo Italics" charset="1" panose="020B0604020202090204"/>
      <p:regular r:id="rId34"/>
    </p:embeddedFont>
    <p:embeddedFont>
      <p:font typeface="Arimo Bold Italics" charset="1" panose="020B0704020202090204"/>
      <p:regular r:id="rId35"/>
    </p:embeddedFont>
    <p:embeddedFont>
      <p:font typeface="Canva Sans Bold" charset="1" panose="020B0803030501040103"/>
      <p:regular r:id="rId39"/>
    </p:embeddedFont>
    <p:embeddedFont>
      <p:font typeface="Canva Sans" charset="1" panose="020B0503030501040103"/>
      <p:regular r:id="rId45"/>
    </p:embeddedFont>
    <p:embeddedFont>
      <p:font typeface="Canva Sans Bold Italics" charset="1" panose="020B0803030501040103"/>
      <p:regular r:id="rId49"/>
    </p:embeddedFont>
    <p:embeddedFont>
      <p:font typeface="Canva Sans Italics" charset="1" panose="020B0503030501040103"/>
      <p:regular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notesMasters/notesMaster1.xml" Type="http://schemas.openxmlformats.org/officeDocument/2006/relationships/notesMaster"/><Relationship Id="rId32" Target="theme/theme2.xml" Type="http://schemas.openxmlformats.org/officeDocument/2006/relationships/theme"/><Relationship Id="rId33" Target="notesSlides/notesSlide1.xml" Type="http://schemas.openxmlformats.org/officeDocument/2006/relationships/notesSlide"/><Relationship Id="rId34" Target="fonts/font34.fntdata" Type="http://schemas.openxmlformats.org/officeDocument/2006/relationships/font"/><Relationship Id="rId35" Target="fonts/font35.fntdata" Type="http://schemas.openxmlformats.org/officeDocument/2006/relationships/font"/><Relationship Id="rId36" Target="notesSlides/notesSlide2.xml" Type="http://schemas.openxmlformats.org/officeDocument/2006/relationships/notesSlide"/><Relationship Id="rId37" Target="notesSlides/notesSlide3.xml" Type="http://schemas.openxmlformats.org/officeDocument/2006/relationships/notesSlide"/><Relationship Id="rId38" Target="notesSlides/notesSlide4.xml" Type="http://schemas.openxmlformats.org/officeDocument/2006/relationships/notesSlide"/><Relationship Id="rId39" Target="fonts/font39.fntdata" Type="http://schemas.openxmlformats.org/officeDocument/2006/relationships/font"/><Relationship Id="rId4" Target="theme/theme1.xml" Type="http://schemas.openxmlformats.org/officeDocument/2006/relationships/theme"/><Relationship Id="rId40" Target="notesSlides/notesSlide5.xml" Type="http://schemas.openxmlformats.org/officeDocument/2006/relationships/notesSlide"/><Relationship Id="rId41" Target="notesSlides/notesSlide6.xml" Type="http://schemas.openxmlformats.org/officeDocument/2006/relationships/notesSlide"/><Relationship Id="rId42" Target="notesSlides/notesSlide7.xml" Type="http://schemas.openxmlformats.org/officeDocument/2006/relationships/notesSlide"/><Relationship Id="rId43" Target="notesSlides/notesSlide8.xml" Type="http://schemas.openxmlformats.org/officeDocument/2006/relationships/notesSlide"/><Relationship Id="rId44" Target="notesSlides/notesSlide9.xml" Type="http://schemas.openxmlformats.org/officeDocument/2006/relationships/notesSlide"/><Relationship Id="rId45" Target="fonts/font45.fntdata" Type="http://schemas.openxmlformats.org/officeDocument/2006/relationships/font"/><Relationship Id="rId46" Target="notesSlides/notesSlide10.xml" Type="http://schemas.openxmlformats.org/officeDocument/2006/relationships/notesSlide"/><Relationship Id="rId47" Target="notesSlides/notesSlide11.xml" Type="http://schemas.openxmlformats.org/officeDocument/2006/relationships/notesSlide"/><Relationship Id="rId48" Target="notesSlides/notesSlide12.xml" Type="http://schemas.openxmlformats.org/officeDocument/2006/relationships/notesSlide"/><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notesSlides/notesSlide13.xml" Type="http://schemas.openxmlformats.org/officeDocument/2006/relationships/notesSlide"/><Relationship Id="rId52" Target="notesSlides/notesSlide14.xml" Type="http://schemas.openxmlformats.org/officeDocument/2006/relationships/notesSlide"/><Relationship Id="rId53" Target="notesSlides/notesSlide15.xml" Type="http://schemas.openxmlformats.org/officeDocument/2006/relationships/notesSlide"/><Relationship Id="rId54" Target="notesSlides/notesSlide16.xml" Type="http://schemas.openxmlformats.org/officeDocument/2006/relationships/notesSlide"/><Relationship Id="rId55" Target="notesSlides/notesSlide17.xml" Type="http://schemas.openxmlformats.org/officeDocument/2006/relationships/notesSlide"/><Relationship Id="rId56" Target="notesSlides/notesSlide18.xml" Type="http://schemas.openxmlformats.org/officeDocument/2006/relationships/notesSlide"/><Relationship Id="rId57" Target="notesSlides/notesSlide19.xml" Type="http://schemas.openxmlformats.org/officeDocument/2006/relationships/notesSlide"/><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png>
</file>

<file path=ppt/media/image6.png>
</file>

<file path=ppt/media/image7.png>
</file>

<file path=ppt/media/image8.png>
</file>

<file path=ppt/media/image9.sv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1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1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Weaker teams tend to play with less pressure, they focus on defending, then going to counter attack and score</a:t>
            </a:r>
          </a:p>
          <a:p>
            <a:r>
              <a:rPr lang="en-US"/>
              <a:t/>
            </a:r>
          </a:p>
          <a:p>
            <a:r>
              <a:rPr lang="en-US"/>
              <a:t>Stronger teams play more cautious because they don't want to expose themselves</a:t>
            </a:r>
          </a:p>
          <a:p>
            <a:r>
              <a:rPr lang="en-US"/>
              <a:t/>
            </a:r>
          </a:p>
          <a:p>
            <a:r>
              <a:rPr lang="en-US"/>
              <a:t>Start with axis explanation, then talk about why there is no gap, then explain what that means and why it's there.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positive shot difference means that team outshot their opponents. </a:t>
            </a:r>
          </a:p>
          <a:p>
            <a:r>
              <a:rPr lang="en-US"/>
              <a:t/>
            </a:r>
          </a:p>
          <a:p>
            <a:r>
              <a:rPr lang="en-US"/>
              <a:t>The Top 25% teams tend to have a higher positive shot difference than the Bottom 25% teams. And have a lower Negative shot difference than the bottom 25% teams. </a:t>
            </a:r>
          </a:p>
          <a:p>
            <a:r>
              <a:rPr lang="en-US"/>
              <a:t/>
            </a:r>
          </a:p>
          <a:p>
            <a:r>
              <a:rPr lang="en-US"/>
              <a:t>This shows that the Top 25% teams tend to control the game more and create more opportunities since they have a higher percentage of games with a positive shot difference and a lower percentage of games with negative shot difference. </a:t>
            </a:r>
          </a:p>
          <a:p>
            <a:r>
              <a:rPr lang="en-US"/>
              <a:t/>
            </a:r>
          </a:p>
          <a:p>
            <a:r>
              <a:rPr lang="en-US"/>
              <a:t>Despite top ELO teams having more shots than their opponents, their shot difference correlation with form is low. Means that even if they don't have more shots they are still effective with them. They rely more on good players and tactics to win them games.</a:t>
            </a:r>
          </a:p>
          <a:p>
            <a:r>
              <a:rPr lang="en-US"/>
              <a:t/>
            </a:r>
          </a:p>
          <a:p>
            <a:r>
              <a:rPr lang="en-US"/>
              <a:t>However, shot difference has a higher correlation with form for low ELO teams. This means that they need to generate more shots than their opponents to achieve better results.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positive corner difference means that team had more corners their opponents. </a:t>
            </a:r>
          </a:p>
          <a:p>
            <a:r>
              <a:rPr lang="en-US"/>
              <a:t/>
            </a:r>
          </a:p>
          <a:p>
            <a:r>
              <a:rPr lang="en-US"/>
              <a:t>The Top 25% teams tend to have a higher positive corner difference than the Bottom 25% teams. And have a lower Negative corner difference than the bottom 25% teams. </a:t>
            </a:r>
          </a:p>
          <a:p>
            <a:r>
              <a:rPr lang="en-US"/>
              <a:t/>
            </a:r>
          </a:p>
          <a:p>
            <a:r>
              <a:rPr lang="en-US"/>
              <a:t>This shows that the Top 25% teams tend to control the game in the attacking half and create more opportunities since they have more corners. </a:t>
            </a:r>
          </a:p>
          <a:p>
            <a:r>
              <a:rPr lang="en-US"/>
              <a:t/>
            </a:r>
          </a:p>
          <a:p>
            <a:r>
              <a:rPr lang="en-US"/>
              <a:t>Despite top 25% teams having more corners than their opponents, their corner difference correlation with form is low. Means that even if they don't have more corners they are still effective with them. They rely more on good attackers scoring important opportunities and team tactics. </a:t>
            </a:r>
          </a:p>
          <a:p>
            <a:r>
              <a:rPr lang="en-US"/>
              <a:t/>
            </a:r>
          </a:p>
          <a:p>
            <a:r>
              <a:rPr lang="en-US"/>
              <a:t>However, corner difference has a higher correlation with form for low ELO teams. This means that they need to generate more corners than their opponents to achieve better results.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maximum was 2100 and the minimum was 1100. So I added some to the bottom and took some off the top and got the values.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maximum was 2100 and the minimum was 1100. So I added some to the bottom and took some off the top and got the values.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maximum was 2100 and the minimum was 1100. So I added some to the bottom and took some off the top and got the values.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Start with the general what the 3 game form is. No need for the win, loss, tie stuff on side because it distracts from what they are trying to get. Just need the points since that is what we are talking about.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Good teams have strong supporters and tend to just player better overall when at home.</a:t>
            </a:r>
          </a:p>
          <a:p>
            <a:r>
              <a:rPr lang="en-US"/>
              <a:t/>
            </a:r>
          </a:p>
          <a:p>
            <a:r>
              <a:rPr lang="en-US"/>
              <a:t>The good team consistency helped grow the gap from 4 points to 7 points. </a:t>
            </a:r>
          </a:p>
          <a:p>
            <a:r>
              <a:rPr lang="en-US"/>
              <a:t/>
            </a:r>
          </a:p>
          <a:p>
            <a:r>
              <a:rPr lang="en-US"/>
              <a:t>This goes to show that the low-elo teams need to work on performing better at home, since this is where they drop most of their points. </a:t>
            </a:r>
          </a:p>
          <a:p>
            <a:r>
              <a:rPr lang="en-US"/>
              <a:t/>
            </a:r>
          </a:p>
          <a:p>
            <a:r>
              <a:rPr lang="en-US"/>
              <a:t>Start with axis explanation, then talk about the gap, then explain what that means and why it's there.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jpe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jpe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jpeg" Type="http://schemas.openxmlformats.org/officeDocument/2006/relationships/image"/><Relationship Id="rId4" Target="../media/image4.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jpeg" Type="http://schemas.openxmlformats.org/officeDocument/2006/relationships/image"/><Relationship Id="rId4" Target="../media/image1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jpeg" Type="http://schemas.openxmlformats.org/officeDocument/2006/relationships/image"/><Relationship Id="rId4" Target="../media/image1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jpeg" Type="http://schemas.openxmlformats.org/officeDocument/2006/relationships/image"/><Relationship Id="rId4" Target="../media/image1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1.jpe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1.jpeg" Type="http://schemas.openxmlformats.org/officeDocument/2006/relationships/image"/><Relationship Id="rId4" Target="../media/image12.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1.jpe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1.jpe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9.xml" Type="http://schemas.openxmlformats.org/officeDocument/2006/relationships/notesSlide"/><Relationship Id="rId3" Target="../media/image1.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 Id="rId4"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jpeg" Type="http://schemas.openxmlformats.org/officeDocument/2006/relationships/image"/><Relationship Id="rId4"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jpeg" Type="http://schemas.openxmlformats.org/officeDocument/2006/relationships/image"/><Relationship Id="rId4"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jpeg" Type="http://schemas.openxmlformats.org/officeDocument/2006/relationships/image"/><Relationship Id="rId4"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jpeg" Type="http://schemas.openxmlformats.org/officeDocument/2006/relationships/image"/><Relationship Id="rId4" Target="../media/image4.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jpeg" Type="http://schemas.openxmlformats.org/officeDocument/2006/relationships/image"/><Relationship Id="rId4" Target="../media/image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3333" t="0" r="-33333" b="0"/>
            </a:stretch>
          </a:blipFill>
        </p:spPr>
      </p:sp>
      <p:grpSp>
        <p:nvGrpSpPr>
          <p:cNvPr name="Group 3" id="3"/>
          <p:cNvGrpSpPr/>
          <p:nvPr/>
        </p:nvGrpSpPr>
        <p:grpSpPr>
          <a:xfrm rot="0">
            <a:off x="10971874" y="0"/>
            <a:ext cx="7316126" cy="10287000"/>
            <a:chOff x="0" y="0"/>
            <a:chExt cx="765648" cy="1076556"/>
          </a:xfrm>
        </p:grpSpPr>
        <p:sp>
          <p:nvSpPr>
            <p:cNvPr name="Freeform 4" id="4"/>
            <p:cNvSpPr/>
            <p:nvPr/>
          </p:nvSpPr>
          <p:spPr>
            <a:xfrm flipH="false" flipV="false" rot="0">
              <a:off x="0" y="0"/>
              <a:ext cx="765648" cy="1076556"/>
            </a:xfrm>
            <a:custGeom>
              <a:avLst/>
              <a:gdLst/>
              <a:ahLst/>
              <a:cxnLst/>
              <a:rect r="r" b="b" t="t" l="l"/>
              <a:pathLst>
                <a:path h="1076556" w="765648">
                  <a:moveTo>
                    <a:pt x="0" y="0"/>
                  </a:moveTo>
                  <a:lnTo>
                    <a:pt x="765648" y="0"/>
                  </a:lnTo>
                  <a:lnTo>
                    <a:pt x="765648" y="1076556"/>
                  </a:lnTo>
                  <a:lnTo>
                    <a:pt x="0" y="1076556"/>
                  </a:lnTo>
                  <a:close/>
                </a:path>
              </a:pathLst>
            </a:custGeom>
            <a:blipFill>
              <a:blip r:embed="rId3"/>
              <a:stretch>
                <a:fillRect l="0" t="-3306" r="0" b="-3306"/>
              </a:stretch>
            </a:blipFill>
          </p:spPr>
        </p:sp>
      </p:grpSp>
      <p:sp>
        <p:nvSpPr>
          <p:cNvPr name="TextBox 5" id="5"/>
          <p:cNvSpPr txBox="true"/>
          <p:nvPr/>
        </p:nvSpPr>
        <p:spPr>
          <a:xfrm rot="0">
            <a:off x="1028700" y="7917015"/>
            <a:ext cx="4386324" cy="260985"/>
          </a:xfrm>
          <a:prstGeom prst="rect">
            <a:avLst/>
          </a:prstGeom>
        </p:spPr>
        <p:txBody>
          <a:bodyPr anchor="t" rtlCol="false" tIns="0" lIns="0" bIns="0" rIns="0">
            <a:spAutoFit/>
          </a:bodyPr>
          <a:lstStyle/>
          <a:p>
            <a:pPr algn="l">
              <a:lnSpc>
                <a:spcPts val="1890"/>
              </a:lnSpc>
            </a:pPr>
            <a:r>
              <a:rPr lang="en-US" sz="2100" b="true">
                <a:solidFill>
                  <a:srgbClr val="000000"/>
                </a:solidFill>
                <a:latin typeface="Arimo Bold"/>
                <a:ea typeface="Arimo Bold"/>
                <a:cs typeface="Arimo Bold"/>
                <a:sym typeface="Arimo Bold"/>
              </a:rPr>
              <a:t>DEAN, JENNIE, JOSE, AND LOIC</a:t>
            </a:r>
          </a:p>
        </p:txBody>
      </p:sp>
      <p:sp>
        <p:nvSpPr>
          <p:cNvPr name="TextBox 6" id="6"/>
          <p:cNvSpPr txBox="true"/>
          <p:nvPr/>
        </p:nvSpPr>
        <p:spPr>
          <a:xfrm rot="0">
            <a:off x="1028700" y="2156016"/>
            <a:ext cx="6771389" cy="2124075"/>
          </a:xfrm>
          <a:prstGeom prst="rect">
            <a:avLst/>
          </a:prstGeom>
        </p:spPr>
        <p:txBody>
          <a:bodyPr anchor="t" rtlCol="false" tIns="0" lIns="0" bIns="0" rIns="0">
            <a:spAutoFit/>
          </a:bodyPr>
          <a:lstStyle/>
          <a:p>
            <a:pPr algn="l">
              <a:lnSpc>
                <a:spcPts val="8400"/>
              </a:lnSpc>
              <a:spcBef>
                <a:spcPct val="0"/>
              </a:spcBef>
            </a:pPr>
            <a:r>
              <a:rPr lang="en-US" sz="6000">
                <a:solidFill>
                  <a:srgbClr val="2A441A"/>
                </a:solidFill>
                <a:latin typeface="Arimo"/>
                <a:ea typeface="Arimo"/>
                <a:cs typeface="Arimo"/>
                <a:sym typeface="Arimo"/>
              </a:rPr>
              <a:t>UNDERSTANDING SUCCESSFUL</a:t>
            </a:r>
          </a:p>
        </p:txBody>
      </p:sp>
      <p:sp>
        <p:nvSpPr>
          <p:cNvPr name="TextBox 7" id="7"/>
          <p:cNvSpPr txBox="true"/>
          <p:nvPr/>
        </p:nvSpPr>
        <p:spPr>
          <a:xfrm rot="0">
            <a:off x="1028700" y="4279405"/>
            <a:ext cx="9473860" cy="2797174"/>
          </a:xfrm>
          <a:prstGeom prst="rect">
            <a:avLst/>
          </a:prstGeom>
        </p:spPr>
        <p:txBody>
          <a:bodyPr anchor="t" rtlCol="false" tIns="0" lIns="0" bIns="0" rIns="0">
            <a:spAutoFit/>
          </a:bodyPr>
          <a:lstStyle/>
          <a:p>
            <a:pPr algn="l">
              <a:lnSpc>
                <a:spcPts val="11200"/>
              </a:lnSpc>
              <a:spcBef>
                <a:spcPct val="0"/>
              </a:spcBef>
            </a:pPr>
            <a:r>
              <a:rPr lang="en-US" sz="8000">
                <a:solidFill>
                  <a:srgbClr val="000000"/>
                </a:solidFill>
                <a:latin typeface="League Spartan"/>
                <a:ea typeface="League Spartan"/>
                <a:cs typeface="League Spartan"/>
                <a:sym typeface="League Spartan"/>
              </a:rPr>
              <a:t>SOCCER PERFORMANCES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graphicFrame>
        <p:nvGraphicFramePr>
          <p:cNvPr name="Table 3" id="3"/>
          <p:cNvGraphicFramePr>
            <a:graphicFrameLocks noGrp="true"/>
          </p:cNvGraphicFramePr>
          <p:nvPr/>
        </p:nvGraphicFramePr>
        <p:xfrm>
          <a:off x="10543204" y="5143500"/>
          <a:ext cx="5147446" cy="3426582"/>
        </p:xfrm>
        <a:graphic>
          <a:graphicData uri="http://schemas.openxmlformats.org/drawingml/2006/table">
            <a:tbl>
              <a:tblPr/>
              <a:tblGrid>
                <a:gridCol w="1715815"/>
                <a:gridCol w="1715815"/>
                <a:gridCol w="1715815"/>
              </a:tblGrid>
              <a:tr h="1142194">
                <a:tc>
                  <a:txBody>
                    <a:bodyPr anchor="t" rtlCol="false"/>
                    <a:lstStyle/>
                    <a:p>
                      <a:pPr algn="ctr">
                        <a:lnSpc>
                          <a:spcPts val="2940"/>
                        </a:lnSpc>
                        <a:defRPr/>
                      </a:pPr>
                      <a:r>
                        <a:rPr lang="en-US" sz="2100" b="true">
                          <a:solidFill>
                            <a:srgbClr val="000000"/>
                          </a:solidFill>
                          <a:latin typeface="Arimo Bold"/>
                          <a:ea typeface="Arimo Bold"/>
                          <a:cs typeface="Arimo Bold"/>
                          <a:sym typeface="Arimo Bold"/>
                        </a:rPr>
                        <a:t>Game 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40"/>
                        </a:lnSpc>
                        <a:defRPr/>
                      </a:pPr>
                      <a:r>
                        <a:rPr lang="en-US" sz="2100" b="true">
                          <a:solidFill>
                            <a:srgbClr val="000000"/>
                          </a:solidFill>
                          <a:latin typeface="Arimo Bold"/>
                          <a:ea typeface="Arimo Bold"/>
                          <a:cs typeface="Arimo Bold"/>
                          <a:sym typeface="Arimo Bold"/>
                        </a:rPr>
                        <a:t>Win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40"/>
                        </a:lnSpc>
                        <a:defRPr/>
                      </a:pPr>
                      <a:r>
                        <a:rPr lang="en-US" sz="2100" b="true">
                          <a:solidFill>
                            <a:srgbClr val="000000"/>
                          </a:solidFill>
                          <a:latin typeface="Arimo Bold"/>
                          <a:ea typeface="Arimo Bold"/>
                          <a:cs typeface="Arimo Bold"/>
                          <a:sym typeface="Arimo Bold"/>
                        </a:rPr>
                        <a:t>3 points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42194">
                <a:tc>
                  <a:txBody>
                    <a:bodyPr anchor="t" rtlCol="false"/>
                    <a:lstStyle/>
                    <a:p>
                      <a:pPr algn="ctr">
                        <a:lnSpc>
                          <a:spcPts val="2940"/>
                        </a:lnSpc>
                        <a:defRPr/>
                      </a:pPr>
                      <a:r>
                        <a:rPr lang="en-US" sz="2100" b="true">
                          <a:solidFill>
                            <a:srgbClr val="000000"/>
                          </a:solidFill>
                          <a:latin typeface="Arimo Bold"/>
                          <a:ea typeface="Arimo Bold"/>
                          <a:cs typeface="Arimo Bold"/>
                          <a:sym typeface="Arimo Bold"/>
                        </a:rPr>
                        <a:t>Game 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40"/>
                        </a:lnSpc>
                        <a:defRPr/>
                      </a:pPr>
                      <a:r>
                        <a:rPr lang="en-US" sz="2100" b="true">
                          <a:solidFill>
                            <a:srgbClr val="000000"/>
                          </a:solidFill>
                          <a:latin typeface="Arimo Bold"/>
                          <a:ea typeface="Arimo Bold"/>
                          <a:cs typeface="Arimo Bold"/>
                          <a:sym typeface="Arimo Bold"/>
                        </a:rPr>
                        <a:t>Draw</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40"/>
                        </a:lnSpc>
                        <a:defRPr/>
                      </a:pPr>
                      <a:r>
                        <a:rPr lang="en-US" sz="2100" b="true">
                          <a:solidFill>
                            <a:srgbClr val="000000"/>
                          </a:solidFill>
                          <a:latin typeface="Arimo Bold"/>
                          <a:ea typeface="Arimo Bold"/>
                          <a:cs typeface="Arimo Bold"/>
                          <a:sym typeface="Arimo Bold"/>
                        </a:rPr>
                        <a:t>1 point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42194">
                <a:tc>
                  <a:txBody>
                    <a:bodyPr anchor="t" rtlCol="false"/>
                    <a:lstStyle/>
                    <a:p>
                      <a:pPr algn="ctr">
                        <a:lnSpc>
                          <a:spcPts val="2940"/>
                        </a:lnSpc>
                        <a:defRPr/>
                      </a:pPr>
                      <a:r>
                        <a:rPr lang="en-US" sz="2100" b="true">
                          <a:solidFill>
                            <a:srgbClr val="000000"/>
                          </a:solidFill>
                          <a:latin typeface="Arimo Bold"/>
                          <a:ea typeface="Arimo Bold"/>
                          <a:cs typeface="Arimo Bold"/>
                          <a:sym typeface="Arimo Bold"/>
                        </a:rPr>
                        <a:t>Game 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40"/>
                        </a:lnSpc>
                        <a:defRPr/>
                      </a:pPr>
                      <a:r>
                        <a:rPr lang="en-US" sz="2100" b="true">
                          <a:solidFill>
                            <a:srgbClr val="000000"/>
                          </a:solidFill>
                          <a:latin typeface="Arimo Bold"/>
                          <a:ea typeface="Arimo Bold"/>
                          <a:cs typeface="Arimo Bold"/>
                          <a:sym typeface="Arimo Bold"/>
                        </a:rPr>
                        <a:t>Loss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40"/>
                        </a:lnSpc>
                        <a:defRPr/>
                      </a:pPr>
                      <a:r>
                        <a:rPr lang="en-US" sz="2100" b="true">
                          <a:solidFill>
                            <a:srgbClr val="000000"/>
                          </a:solidFill>
                          <a:latin typeface="Arimo Bold"/>
                          <a:ea typeface="Arimo Bold"/>
                          <a:cs typeface="Arimo Bold"/>
                          <a:sym typeface="Arimo Bold"/>
                        </a:rPr>
                        <a:t>0 point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4" id="4"/>
          <p:cNvSpPr txBox="true"/>
          <p:nvPr/>
        </p:nvSpPr>
        <p:spPr>
          <a:xfrm rot="0">
            <a:off x="10635942" y="4029399"/>
            <a:ext cx="4961970" cy="679450"/>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League Spartan"/>
                <a:ea typeface="League Spartan"/>
                <a:cs typeface="League Spartan"/>
                <a:sym typeface="League Spartan"/>
              </a:rPr>
              <a:t>3 GAME FORM</a:t>
            </a:r>
          </a:p>
        </p:txBody>
      </p:sp>
      <p:sp>
        <p:nvSpPr>
          <p:cNvPr name="TextBox 5" id="5"/>
          <p:cNvSpPr txBox="true"/>
          <p:nvPr/>
        </p:nvSpPr>
        <p:spPr>
          <a:xfrm rot="0">
            <a:off x="2229389" y="4708849"/>
            <a:ext cx="7253212" cy="3273425"/>
          </a:xfrm>
          <a:prstGeom prst="rect">
            <a:avLst/>
          </a:prstGeom>
        </p:spPr>
        <p:txBody>
          <a:bodyPr anchor="t" rtlCol="false" tIns="0" lIns="0" bIns="0" rIns="0">
            <a:spAutoFit/>
          </a:bodyPr>
          <a:lstStyle/>
          <a:p>
            <a:pPr algn="l" marL="539753" indent="-269876" lvl="1">
              <a:lnSpc>
                <a:spcPts val="2875"/>
              </a:lnSpc>
              <a:buFont typeface="Arial"/>
              <a:buChar char="•"/>
            </a:pPr>
            <a:r>
              <a:rPr lang="en-US" sz="2500" spc="67">
                <a:solidFill>
                  <a:srgbClr val="2A441A"/>
                </a:solidFill>
                <a:latin typeface="Arimo"/>
                <a:ea typeface="Arimo"/>
                <a:cs typeface="Arimo"/>
                <a:sym typeface="Arimo"/>
              </a:rPr>
              <a:t>Tracks a teams performance over the last 3 games</a:t>
            </a:r>
          </a:p>
          <a:p>
            <a:pPr algn="l">
              <a:lnSpc>
                <a:spcPts val="2875"/>
              </a:lnSpc>
            </a:pPr>
          </a:p>
          <a:p>
            <a:pPr algn="l" marL="539753" indent="-269876" lvl="1">
              <a:lnSpc>
                <a:spcPts val="2875"/>
              </a:lnSpc>
              <a:buFont typeface="Arial"/>
              <a:buChar char="•"/>
            </a:pPr>
            <a:r>
              <a:rPr lang="en-US" sz="2500" spc="67">
                <a:solidFill>
                  <a:srgbClr val="2A441A"/>
                </a:solidFill>
                <a:latin typeface="Arimo"/>
                <a:ea typeface="Arimo"/>
                <a:cs typeface="Arimo"/>
                <a:sym typeface="Arimo"/>
              </a:rPr>
              <a:t>Game form is calculated by </a:t>
            </a:r>
            <a:r>
              <a:rPr lang="en-US" b="true" sz="2500" spc="67">
                <a:solidFill>
                  <a:srgbClr val="2A441A"/>
                </a:solidFill>
                <a:latin typeface="Arimo Bold"/>
                <a:ea typeface="Arimo Bold"/>
                <a:cs typeface="Arimo Bold"/>
                <a:sym typeface="Arimo Bold"/>
              </a:rPr>
              <a:t>adding up points from the last 3 games.</a:t>
            </a:r>
          </a:p>
          <a:p>
            <a:pPr algn="l" marL="539753" indent="-269876" lvl="1">
              <a:lnSpc>
                <a:spcPts val="2875"/>
              </a:lnSpc>
              <a:buFont typeface="Arial"/>
              <a:buChar char="•"/>
            </a:pPr>
            <a:r>
              <a:rPr lang="en-US" sz="2500" spc="67">
                <a:solidFill>
                  <a:srgbClr val="2A441A"/>
                </a:solidFill>
                <a:latin typeface="Arimo"/>
                <a:ea typeface="Arimo"/>
                <a:cs typeface="Arimo"/>
                <a:sym typeface="Arimo"/>
              </a:rPr>
              <a:t>Ex. (3+1+0) = 4 points</a:t>
            </a:r>
          </a:p>
          <a:p>
            <a:pPr algn="l">
              <a:lnSpc>
                <a:spcPts val="2875"/>
              </a:lnSpc>
            </a:pPr>
          </a:p>
          <a:p>
            <a:pPr algn="l" marL="539753" indent="-269876" lvl="1">
              <a:lnSpc>
                <a:spcPts val="2875"/>
              </a:lnSpc>
              <a:buFont typeface="Arial"/>
              <a:buChar char="•"/>
            </a:pPr>
            <a:r>
              <a:rPr lang="en-US" sz="2500" spc="67">
                <a:solidFill>
                  <a:srgbClr val="2A441A"/>
                </a:solidFill>
                <a:latin typeface="Arimo"/>
                <a:ea typeface="Arimo"/>
                <a:cs typeface="Arimo"/>
                <a:sym typeface="Arimo"/>
              </a:rPr>
              <a:t>After each match, the oldest result is removed, and the latest result is added</a:t>
            </a:r>
          </a:p>
        </p:txBody>
      </p:sp>
      <p:sp>
        <p:nvSpPr>
          <p:cNvPr name="TextBox 6" id="6"/>
          <p:cNvSpPr txBox="true"/>
          <p:nvPr/>
        </p:nvSpPr>
        <p:spPr>
          <a:xfrm rot="0">
            <a:off x="1265750" y="1112430"/>
            <a:ext cx="15756500" cy="1161415"/>
          </a:xfrm>
          <a:prstGeom prst="rect">
            <a:avLst/>
          </a:prstGeom>
        </p:spPr>
        <p:txBody>
          <a:bodyPr anchor="t" rtlCol="false" tIns="0" lIns="0" bIns="0" rIns="0">
            <a:spAutoFit/>
          </a:bodyPr>
          <a:lstStyle/>
          <a:p>
            <a:pPr algn="ctr">
              <a:lnSpc>
                <a:spcPts val="9379"/>
              </a:lnSpc>
            </a:pPr>
            <a:r>
              <a:rPr lang="en-US" sz="6999" spc="405">
                <a:solidFill>
                  <a:srgbClr val="2A441A"/>
                </a:solidFill>
                <a:latin typeface="League Spartan"/>
                <a:ea typeface="League Spartan"/>
                <a:cs typeface="League Spartan"/>
                <a:sym typeface="League Spartan"/>
              </a:rPr>
              <a:t>WHAT IS GAME FORM?</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Freeform 3" id="3"/>
          <p:cNvSpPr/>
          <p:nvPr/>
        </p:nvSpPr>
        <p:spPr>
          <a:xfrm flipH="false" flipV="false" rot="0">
            <a:off x="9397719" y="2616145"/>
            <a:ext cx="6538356" cy="5328760"/>
          </a:xfrm>
          <a:custGeom>
            <a:avLst/>
            <a:gdLst/>
            <a:ahLst/>
            <a:cxnLst/>
            <a:rect r="r" b="b" t="t" l="l"/>
            <a:pathLst>
              <a:path h="5328760" w="6538356">
                <a:moveTo>
                  <a:pt x="0" y="0"/>
                </a:moveTo>
                <a:lnTo>
                  <a:pt x="6538356" y="0"/>
                </a:lnTo>
                <a:lnTo>
                  <a:pt x="6538356" y="5328760"/>
                </a:lnTo>
                <a:lnTo>
                  <a:pt x="0" y="5328760"/>
                </a:lnTo>
                <a:lnTo>
                  <a:pt x="0" y="0"/>
                </a:lnTo>
                <a:close/>
              </a:path>
            </a:pathLst>
          </a:custGeom>
          <a:blipFill>
            <a:blip r:embed="rId4"/>
            <a:stretch>
              <a:fillRect l="0" t="0" r="0" b="0"/>
            </a:stretch>
          </a:blipFill>
        </p:spPr>
      </p:sp>
      <p:sp>
        <p:nvSpPr>
          <p:cNvPr name="Freeform 4" id="4"/>
          <p:cNvSpPr/>
          <p:nvPr/>
        </p:nvSpPr>
        <p:spPr>
          <a:xfrm flipH="false" flipV="false" rot="0">
            <a:off x="2320703" y="2616145"/>
            <a:ext cx="6558474" cy="5328760"/>
          </a:xfrm>
          <a:custGeom>
            <a:avLst/>
            <a:gdLst/>
            <a:ahLst/>
            <a:cxnLst/>
            <a:rect r="r" b="b" t="t" l="l"/>
            <a:pathLst>
              <a:path h="5328760" w="6558474">
                <a:moveTo>
                  <a:pt x="0" y="0"/>
                </a:moveTo>
                <a:lnTo>
                  <a:pt x="6558474" y="0"/>
                </a:lnTo>
                <a:lnTo>
                  <a:pt x="6558474" y="5328760"/>
                </a:lnTo>
                <a:lnTo>
                  <a:pt x="0" y="5328760"/>
                </a:lnTo>
                <a:lnTo>
                  <a:pt x="0" y="0"/>
                </a:lnTo>
                <a:close/>
              </a:path>
            </a:pathLst>
          </a:custGeom>
          <a:blipFill>
            <a:blip r:embed="rId5"/>
            <a:stretch>
              <a:fillRect l="0" t="0" r="0" b="0"/>
            </a:stretch>
          </a:blipFill>
        </p:spPr>
      </p:sp>
      <p:sp>
        <p:nvSpPr>
          <p:cNvPr name="Freeform 5" id="5"/>
          <p:cNvSpPr/>
          <p:nvPr/>
        </p:nvSpPr>
        <p:spPr>
          <a:xfrm flipH="false" flipV="false" rot="-10800000">
            <a:off x="5599940" y="3136411"/>
            <a:ext cx="334313" cy="910259"/>
          </a:xfrm>
          <a:custGeom>
            <a:avLst/>
            <a:gdLst/>
            <a:ahLst/>
            <a:cxnLst/>
            <a:rect r="r" b="b" t="t" l="l"/>
            <a:pathLst>
              <a:path h="910259" w="334313">
                <a:moveTo>
                  <a:pt x="0" y="0"/>
                </a:moveTo>
                <a:lnTo>
                  <a:pt x="334313" y="0"/>
                </a:lnTo>
                <a:lnTo>
                  <a:pt x="334313" y="910258"/>
                </a:lnTo>
                <a:lnTo>
                  <a:pt x="0" y="91025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2575593" y="1346807"/>
            <a:ext cx="13136814" cy="1038225"/>
          </a:xfrm>
          <a:prstGeom prst="rect">
            <a:avLst/>
          </a:prstGeom>
        </p:spPr>
        <p:txBody>
          <a:bodyPr anchor="t" rtlCol="false" tIns="0" lIns="0" bIns="0" rIns="0">
            <a:spAutoFit/>
          </a:bodyPr>
          <a:lstStyle/>
          <a:p>
            <a:pPr algn="ctr">
              <a:lnSpc>
                <a:spcPts val="8400"/>
              </a:lnSpc>
              <a:spcBef>
                <a:spcPct val="0"/>
              </a:spcBef>
            </a:pPr>
            <a:r>
              <a:rPr lang="en-US" sz="6000">
                <a:solidFill>
                  <a:srgbClr val="2A441A"/>
                </a:solidFill>
                <a:latin typeface="League Spartan"/>
                <a:ea typeface="League Spartan"/>
                <a:cs typeface="League Spartan"/>
                <a:sym typeface="League Spartan"/>
              </a:rPr>
              <a:t>HOME GAME PERFORMANCE</a:t>
            </a:r>
          </a:p>
        </p:txBody>
      </p:sp>
      <p:sp>
        <p:nvSpPr>
          <p:cNvPr name="TextBox 7" id="7"/>
          <p:cNvSpPr txBox="true"/>
          <p:nvPr/>
        </p:nvSpPr>
        <p:spPr>
          <a:xfrm rot="0">
            <a:off x="2124479" y="8397875"/>
            <a:ext cx="16585992" cy="860425"/>
          </a:xfrm>
          <a:prstGeom prst="rect">
            <a:avLst/>
          </a:prstGeom>
        </p:spPr>
        <p:txBody>
          <a:bodyPr anchor="t" rtlCol="false" tIns="0" lIns="0" bIns="0" rIns="0">
            <a:spAutoFit/>
          </a:bodyPr>
          <a:lstStyle/>
          <a:p>
            <a:pPr algn="l" marL="539748" indent="-269874" lvl="1">
              <a:lnSpc>
                <a:spcPts val="3499"/>
              </a:lnSpc>
              <a:buFont typeface="Arial"/>
              <a:buChar char="•"/>
            </a:pPr>
            <a:r>
              <a:rPr lang="en-US" sz="2499">
                <a:solidFill>
                  <a:srgbClr val="000000"/>
                </a:solidFill>
                <a:latin typeface="Canva Sans"/>
                <a:ea typeface="Canva Sans"/>
                <a:cs typeface="Canva Sans"/>
                <a:sym typeface="Canva Sans"/>
              </a:rPr>
              <a:t>Goo</a:t>
            </a:r>
            <a:r>
              <a:rPr lang="en-US" sz="2499">
                <a:solidFill>
                  <a:srgbClr val="000000"/>
                </a:solidFill>
                <a:latin typeface="Canva Sans"/>
                <a:ea typeface="Canva Sans"/>
                <a:cs typeface="Canva Sans"/>
                <a:sym typeface="Canva Sans"/>
              </a:rPr>
              <a:t>d teams perform well at home to keep the </a:t>
            </a:r>
            <a:r>
              <a:rPr lang="en-US" b="true" sz="2499">
                <a:solidFill>
                  <a:srgbClr val="000000"/>
                </a:solidFill>
                <a:latin typeface="Canva Sans Bold"/>
                <a:ea typeface="Canva Sans Bold"/>
                <a:cs typeface="Canva Sans Bold"/>
                <a:sym typeface="Canva Sans Bold"/>
              </a:rPr>
              <a:t>winning streak</a:t>
            </a:r>
            <a:r>
              <a:rPr lang="en-US" sz="2499">
                <a:solidFill>
                  <a:srgbClr val="000000"/>
                </a:solidFill>
                <a:latin typeface="Canva Sans"/>
                <a:ea typeface="Canva Sans"/>
                <a:cs typeface="Canva Sans"/>
                <a:sym typeface="Canva Sans"/>
              </a:rPr>
              <a:t> alive</a:t>
            </a:r>
          </a:p>
          <a:p>
            <a:pPr algn="l" marL="539748" indent="-269874" lvl="1">
              <a:lnSpc>
                <a:spcPts val="3499"/>
              </a:lnSpc>
              <a:buFont typeface="Arial"/>
              <a:buChar char="•"/>
            </a:pPr>
            <a:r>
              <a:rPr lang="en-US" sz="2499">
                <a:solidFill>
                  <a:srgbClr val="000000"/>
                </a:solidFill>
                <a:latin typeface="Canva Sans"/>
                <a:ea typeface="Canva Sans"/>
                <a:cs typeface="Canva Sans"/>
                <a:sym typeface="Canva Sans"/>
              </a:rPr>
              <a:t>Bottom 25%</a:t>
            </a:r>
            <a:r>
              <a:rPr lang="en-US" sz="2499">
                <a:solidFill>
                  <a:srgbClr val="000000"/>
                </a:solidFill>
                <a:latin typeface="Canva Sans"/>
                <a:ea typeface="Canva Sans"/>
                <a:cs typeface="Canva Sans"/>
                <a:sym typeface="Canva Sans"/>
              </a:rPr>
              <a:t> teams </a:t>
            </a:r>
            <a:r>
              <a:rPr lang="en-US" b="true" sz="2499">
                <a:solidFill>
                  <a:srgbClr val="000000"/>
                </a:solidFill>
                <a:latin typeface="Canva Sans Bold"/>
                <a:ea typeface="Canva Sans Bold"/>
                <a:cs typeface="Canva Sans Bold"/>
                <a:sym typeface="Canva Sans Bold"/>
              </a:rPr>
              <a:t>lack the consistency</a:t>
            </a:r>
            <a:r>
              <a:rPr lang="en-US" sz="2499">
                <a:solidFill>
                  <a:srgbClr val="000000"/>
                </a:solidFill>
                <a:latin typeface="Canva Sans"/>
                <a:ea typeface="Canva Sans"/>
                <a:cs typeface="Canva Sans"/>
                <a:sym typeface="Canva Sans"/>
              </a:rPr>
              <a:t> to dig themselves out of hole if they have a bad game</a:t>
            </a:r>
          </a:p>
        </p:txBody>
      </p:sp>
      <p:sp>
        <p:nvSpPr>
          <p:cNvPr name="Freeform 8" id="8"/>
          <p:cNvSpPr/>
          <p:nvPr/>
        </p:nvSpPr>
        <p:spPr>
          <a:xfrm flipH="false" flipV="false" rot="-10800000">
            <a:off x="12632812" y="3137914"/>
            <a:ext cx="334313" cy="910259"/>
          </a:xfrm>
          <a:custGeom>
            <a:avLst/>
            <a:gdLst/>
            <a:ahLst/>
            <a:cxnLst/>
            <a:rect r="r" b="b" t="t" l="l"/>
            <a:pathLst>
              <a:path h="910259" w="334313">
                <a:moveTo>
                  <a:pt x="0" y="0"/>
                </a:moveTo>
                <a:lnTo>
                  <a:pt x="334313" y="0"/>
                </a:lnTo>
                <a:lnTo>
                  <a:pt x="334313" y="910258"/>
                </a:lnTo>
                <a:lnTo>
                  <a:pt x="0" y="91025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TextBox 9" id="9"/>
          <p:cNvSpPr txBox="true"/>
          <p:nvPr/>
        </p:nvSpPr>
        <p:spPr>
          <a:xfrm rot="0">
            <a:off x="6088513" y="3367180"/>
            <a:ext cx="1058288" cy="413626"/>
          </a:xfrm>
          <a:prstGeom prst="rect">
            <a:avLst/>
          </a:prstGeom>
        </p:spPr>
        <p:txBody>
          <a:bodyPr anchor="t" rtlCol="false" tIns="0" lIns="0" bIns="0" rIns="0">
            <a:spAutoFit/>
          </a:bodyPr>
          <a:lstStyle/>
          <a:p>
            <a:pPr algn="ctr">
              <a:lnSpc>
                <a:spcPts val="3451"/>
              </a:lnSpc>
            </a:pPr>
            <a:r>
              <a:rPr lang="en-US" sz="2465">
                <a:solidFill>
                  <a:srgbClr val="000000"/>
                </a:solidFill>
                <a:latin typeface="Canva Sans"/>
                <a:ea typeface="Canva Sans"/>
                <a:cs typeface="Canva Sans"/>
                <a:sym typeface="Canva Sans"/>
              </a:rPr>
              <a:t>1 point</a:t>
            </a:r>
          </a:p>
        </p:txBody>
      </p:sp>
      <p:sp>
        <p:nvSpPr>
          <p:cNvPr name="TextBox 10" id="10"/>
          <p:cNvSpPr txBox="true"/>
          <p:nvPr/>
        </p:nvSpPr>
        <p:spPr>
          <a:xfrm rot="0">
            <a:off x="13119525" y="3367180"/>
            <a:ext cx="1238063" cy="413626"/>
          </a:xfrm>
          <a:prstGeom prst="rect">
            <a:avLst/>
          </a:prstGeom>
        </p:spPr>
        <p:txBody>
          <a:bodyPr anchor="t" rtlCol="false" tIns="0" lIns="0" bIns="0" rIns="0">
            <a:spAutoFit/>
          </a:bodyPr>
          <a:lstStyle/>
          <a:p>
            <a:pPr algn="ctr">
              <a:lnSpc>
                <a:spcPts val="3451"/>
              </a:lnSpc>
            </a:pPr>
            <a:r>
              <a:rPr lang="en-US" sz="2465">
                <a:solidFill>
                  <a:srgbClr val="000000"/>
                </a:solidFill>
                <a:latin typeface="Canva Sans"/>
                <a:ea typeface="Canva Sans"/>
                <a:cs typeface="Canva Sans"/>
                <a:sym typeface="Canva Sans"/>
              </a:rPr>
              <a:t>2 points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Freeform 3" id="3"/>
          <p:cNvSpPr/>
          <p:nvPr/>
        </p:nvSpPr>
        <p:spPr>
          <a:xfrm flipH="false" flipV="false" rot="0">
            <a:off x="2430464" y="2544624"/>
            <a:ext cx="6610970" cy="5371413"/>
          </a:xfrm>
          <a:custGeom>
            <a:avLst/>
            <a:gdLst/>
            <a:ahLst/>
            <a:cxnLst/>
            <a:rect r="r" b="b" t="t" l="l"/>
            <a:pathLst>
              <a:path h="5371413" w="6610970">
                <a:moveTo>
                  <a:pt x="0" y="0"/>
                </a:moveTo>
                <a:lnTo>
                  <a:pt x="6610970" y="0"/>
                </a:lnTo>
                <a:lnTo>
                  <a:pt x="6610970" y="5371412"/>
                </a:lnTo>
                <a:lnTo>
                  <a:pt x="0" y="5371412"/>
                </a:lnTo>
                <a:lnTo>
                  <a:pt x="0" y="0"/>
                </a:lnTo>
                <a:close/>
              </a:path>
            </a:pathLst>
          </a:custGeom>
          <a:blipFill>
            <a:blip r:embed="rId4"/>
            <a:stretch>
              <a:fillRect l="0" t="0" r="0" b="0"/>
            </a:stretch>
          </a:blipFill>
        </p:spPr>
      </p:sp>
      <p:sp>
        <p:nvSpPr>
          <p:cNvPr name="Freeform 4" id="4"/>
          <p:cNvSpPr/>
          <p:nvPr/>
        </p:nvSpPr>
        <p:spPr>
          <a:xfrm flipH="false" flipV="false" rot="0">
            <a:off x="9274375" y="2544624"/>
            <a:ext cx="6500954" cy="5371413"/>
          </a:xfrm>
          <a:custGeom>
            <a:avLst/>
            <a:gdLst/>
            <a:ahLst/>
            <a:cxnLst/>
            <a:rect r="r" b="b" t="t" l="l"/>
            <a:pathLst>
              <a:path h="5371413" w="6500954">
                <a:moveTo>
                  <a:pt x="0" y="0"/>
                </a:moveTo>
                <a:lnTo>
                  <a:pt x="6500954" y="0"/>
                </a:lnTo>
                <a:lnTo>
                  <a:pt x="6500954" y="5371412"/>
                </a:lnTo>
                <a:lnTo>
                  <a:pt x="0" y="5371412"/>
                </a:lnTo>
                <a:lnTo>
                  <a:pt x="0" y="0"/>
                </a:lnTo>
                <a:close/>
              </a:path>
            </a:pathLst>
          </a:custGeom>
          <a:blipFill>
            <a:blip r:embed="rId5"/>
            <a:stretch>
              <a:fillRect l="0" t="0" r="0" b="0"/>
            </a:stretch>
          </a:blipFill>
        </p:spPr>
      </p:sp>
      <p:sp>
        <p:nvSpPr>
          <p:cNvPr name="TextBox 5" id="5"/>
          <p:cNvSpPr txBox="true"/>
          <p:nvPr/>
        </p:nvSpPr>
        <p:spPr>
          <a:xfrm rot="0">
            <a:off x="2308178" y="8397875"/>
            <a:ext cx="14067988" cy="860425"/>
          </a:xfrm>
          <a:prstGeom prst="rect">
            <a:avLst/>
          </a:prstGeom>
        </p:spPr>
        <p:txBody>
          <a:bodyPr anchor="t" rtlCol="false" tIns="0" lIns="0" bIns="0" rIns="0">
            <a:spAutoFit/>
          </a:bodyPr>
          <a:lstStyle/>
          <a:p>
            <a:pPr algn="l" marL="539748" indent="-269874" lvl="1">
              <a:lnSpc>
                <a:spcPts val="3499"/>
              </a:lnSpc>
              <a:buFont typeface="Arial"/>
              <a:buChar char="•"/>
            </a:pPr>
            <a:r>
              <a:rPr lang="en-US" sz="2499">
                <a:solidFill>
                  <a:srgbClr val="000000"/>
                </a:solidFill>
                <a:latin typeface="Canva Sans"/>
                <a:ea typeface="Canva Sans"/>
                <a:cs typeface="Canva Sans"/>
                <a:sym typeface="Canva Sans"/>
              </a:rPr>
              <a:t>Much </a:t>
            </a:r>
            <a:r>
              <a:rPr lang="en-US" b="true" sz="2499">
                <a:solidFill>
                  <a:srgbClr val="000000"/>
                </a:solidFill>
                <a:latin typeface="Canva Sans Bold"/>
                <a:ea typeface="Canva Sans Bold"/>
                <a:cs typeface="Canva Sans Bold"/>
                <a:sym typeface="Canva Sans Bold"/>
              </a:rPr>
              <a:t>harder to win on the road </a:t>
            </a:r>
            <a:r>
              <a:rPr lang="en-US" sz="2499">
                <a:solidFill>
                  <a:srgbClr val="000000"/>
                </a:solidFill>
                <a:latin typeface="Canva Sans"/>
                <a:ea typeface="Canva Sans"/>
                <a:cs typeface="Canva Sans"/>
                <a:sym typeface="Canva Sans"/>
              </a:rPr>
              <a:t>since the conditions are against you</a:t>
            </a:r>
          </a:p>
          <a:p>
            <a:pPr algn="l" marL="539748" indent="-269874" lvl="1">
              <a:lnSpc>
                <a:spcPts val="3499"/>
              </a:lnSpc>
              <a:buFont typeface="Arial"/>
              <a:buChar char="•"/>
            </a:pPr>
            <a:r>
              <a:rPr lang="en-US" sz="2499">
                <a:solidFill>
                  <a:srgbClr val="000000"/>
                </a:solidFill>
                <a:latin typeface="Canva Sans"/>
                <a:ea typeface="Canva Sans"/>
                <a:cs typeface="Canva Sans"/>
                <a:sym typeface="Canva Sans"/>
              </a:rPr>
              <a:t>Top 25% teams play more cautiously away, adjusting their strategy to maintain control </a:t>
            </a:r>
          </a:p>
        </p:txBody>
      </p:sp>
      <p:sp>
        <p:nvSpPr>
          <p:cNvPr name="TextBox 6" id="6"/>
          <p:cNvSpPr txBox="true"/>
          <p:nvPr/>
        </p:nvSpPr>
        <p:spPr>
          <a:xfrm rot="0">
            <a:off x="1552259" y="1230892"/>
            <a:ext cx="15444232" cy="1038200"/>
          </a:xfrm>
          <a:prstGeom prst="rect">
            <a:avLst/>
          </a:prstGeom>
        </p:spPr>
        <p:txBody>
          <a:bodyPr anchor="t" rtlCol="false" tIns="0" lIns="0" bIns="0" rIns="0">
            <a:spAutoFit/>
          </a:bodyPr>
          <a:lstStyle/>
          <a:p>
            <a:pPr algn="ctr">
              <a:lnSpc>
                <a:spcPts val="8401"/>
              </a:lnSpc>
              <a:spcBef>
                <a:spcPct val="0"/>
              </a:spcBef>
            </a:pPr>
            <a:r>
              <a:rPr lang="en-US" sz="6000">
                <a:solidFill>
                  <a:srgbClr val="2A441A"/>
                </a:solidFill>
                <a:latin typeface="League Spartan"/>
                <a:ea typeface="League Spartan"/>
                <a:cs typeface="League Spartan"/>
                <a:sym typeface="League Spartan"/>
              </a:rPr>
              <a:t>AWAY GAME PERFORMANCE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grpSp>
        <p:nvGrpSpPr>
          <p:cNvPr name="Group 3" id="3"/>
          <p:cNvGrpSpPr/>
          <p:nvPr/>
        </p:nvGrpSpPr>
        <p:grpSpPr>
          <a:xfrm rot="0">
            <a:off x="0" y="3380604"/>
            <a:ext cx="18288000" cy="5039536"/>
            <a:chOff x="0" y="0"/>
            <a:chExt cx="1913878" cy="527398"/>
          </a:xfrm>
        </p:grpSpPr>
        <p:sp>
          <p:nvSpPr>
            <p:cNvPr name="Freeform 4" id="4"/>
            <p:cNvSpPr/>
            <p:nvPr/>
          </p:nvSpPr>
          <p:spPr>
            <a:xfrm flipH="false" flipV="false" rot="0">
              <a:off x="0" y="0"/>
              <a:ext cx="1913878" cy="527398"/>
            </a:xfrm>
            <a:custGeom>
              <a:avLst/>
              <a:gdLst/>
              <a:ahLst/>
              <a:cxnLst/>
              <a:rect r="r" b="b" t="t" l="l"/>
              <a:pathLst>
                <a:path h="527398" w="1913878">
                  <a:moveTo>
                    <a:pt x="0" y="0"/>
                  </a:moveTo>
                  <a:lnTo>
                    <a:pt x="1913878" y="0"/>
                  </a:lnTo>
                  <a:lnTo>
                    <a:pt x="1913878" y="527398"/>
                  </a:lnTo>
                  <a:lnTo>
                    <a:pt x="0" y="527398"/>
                  </a:lnTo>
                  <a:close/>
                </a:path>
              </a:pathLst>
            </a:custGeom>
            <a:blipFill>
              <a:blip r:embed="rId4"/>
              <a:stretch>
                <a:fillRect l="0" t="-70963" r="0" b="-70963"/>
              </a:stretch>
            </a:blipFill>
          </p:spPr>
        </p:sp>
      </p:grpSp>
      <p:grpSp>
        <p:nvGrpSpPr>
          <p:cNvPr name="Group 5" id="5"/>
          <p:cNvGrpSpPr/>
          <p:nvPr/>
        </p:nvGrpSpPr>
        <p:grpSpPr>
          <a:xfrm rot="0">
            <a:off x="1623389" y="4227396"/>
            <a:ext cx="3908106" cy="3345951"/>
            <a:chOff x="0" y="0"/>
            <a:chExt cx="1029295" cy="881238"/>
          </a:xfrm>
        </p:grpSpPr>
        <p:sp>
          <p:nvSpPr>
            <p:cNvPr name="Freeform 6" id="6"/>
            <p:cNvSpPr/>
            <p:nvPr/>
          </p:nvSpPr>
          <p:spPr>
            <a:xfrm flipH="false" flipV="false" rot="0">
              <a:off x="0" y="0"/>
              <a:ext cx="1029295" cy="881238"/>
            </a:xfrm>
            <a:custGeom>
              <a:avLst/>
              <a:gdLst/>
              <a:ahLst/>
              <a:cxnLst/>
              <a:rect r="r" b="b" t="t" l="l"/>
              <a:pathLst>
                <a:path h="881238" w="1029295">
                  <a:moveTo>
                    <a:pt x="0" y="0"/>
                  </a:moveTo>
                  <a:lnTo>
                    <a:pt x="1029295" y="0"/>
                  </a:lnTo>
                  <a:lnTo>
                    <a:pt x="1029295" y="881238"/>
                  </a:lnTo>
                  <a:lnTo>
                    <a:pt x="0" y="881238"/>
                  </a:lnTo>
                  <a:close/>
                </a:path>
              </a:pathLst>
            </a:custGeom>
            <a:solidFill>
              <a:srgbClr val="2A441A"/>
            </a:solidFill>
          </p:spPr>
        </p:sp>
        <p:sp>
          <p:nvSpPr>
            <p:cNvPr name="TextBox 7" id="7"/>
            <p:cNvSpPr txBox="true"/>
            <p:nvPr/>
          </p:nvSpPr>
          <p:spPr>
            <a:xfrm>
              <a:off x="0" y="57150"/>
              <a:ext cx="1029295" cy="824088"/>
            </a:xfrm>
            <a:prstGeom prst="rect">
              <a:avLst/>
            </a:prstGeom>
          </p:spPr>
          <p:txBody>
            <a:bodyPr anchor="ctr" rtlCol="false" tIns="50800" lIns="50800" bIns="50800" rIns="50800"/>
            <a:lstStyle/>
            <a:p>
              <a:pPr algn="ctr">
                <a:lnSpc>
                  <a:spcPts val="1890"/>
                </a:lnSpc>
              </a:pPr>
            </a:p>
          </p:txBody>
        </p:sp>
      </p:grpSp>
      <p:grpSp>
        <p:nvGrpSpPr>
          <p:cNvPr name="Group 8" id="8"/>
          <p:cNvGrpSpPr/>
          <p:nvPr/>
        </p:nvGrpSpPr>
        <p:grpSpPr>
          <a:xfrm rot="0">
            <a:off x="6888250" y="4257977"/>
            <a:ext cx="10371050" cy="3500285"/>
            <a:chOff x="0" y="0"/>
            <a:chExt cx="2731470" cy="921886"/>
          </a:xfrm>
        </p:grpSpPr>
        <p:sp>
          <p:nvSpPr>
            <p:cNvPr name="Freeform 9" id="9"/>
            <p:cNvSpPr/>
            <p:nvPr/>
          </p:nvSpPr>
          <p:spPr>
            <a:xfrm flipH="false" flipV="false" rot="0">
              <a:off x="0" y="0"/>
              <a:ext cx="2731470" cy="921886"/>
            </a:xfrm>
            <a:custGeom>
              <a:avLst/>
              <a:gdLst/>
              <a:ahLst/>
              <a:cxnLst/>
              <a:rect r="r" b="b" t="t" l="l"/>
              <a:pathLst>
                <a:path h="921886" w="2731470">
                  <a:moveTo>
                    <a:pt x="0" y="0"/>
                  </a:moveTo>
                  <a:lnTo>
                    <a:pt x="2731470" y="0"/>
                  </a:lnTo>
                  <a:lnTo>
                    <a:pt x="2731470" y="921886"/>
                  </a:lnTo>
                  <a:lnTo>
                    <a:pt x="0" y="921886"/>
                  </a:lnTo>
                  <a:close/>
                </a:path>
              </a:pathLst>
            </a:custGeom>
            <a:solidFill>
              <a:srgbClr val="FFFFFF"/>
            </a:solidFill>
            <a:ln w="38100" cap="sq">
              <a:solidFill>
                <a:srgbClr val="2A441A"/>
              </a:solidFill>
              <a:prstDash val="solid"/>
              <a:miter/>
            </a:ln>
          </p:spPr>
        </p:sp>
        <p:sp>
          <p:nvSpPr>
            <p:cNvPr name="TextBox 10" id="10"/>
            <p:cNvSpPr txBox="true"/>
            <p:nvPr/>
          </p:nvSpPr>
          <p:spPr>
            <a:xfrm>
              <a:off x="0" y="57150"/>
              <a:ext cx="2731470" cy="864736"/>
            </a:xfrm>
            <a:prstGeom prst="rect">
              <a:avLst/>
            </a:prstGeom>
          </p:spPr>
          <p:txBody>
            <a:bodyPr anchor="ctr" rtlCol="false" tIns="50800" lIns="50800" bIns="50800" rIns="50800"/>
            <a:lstStyle/>
            <a:p>
              <a:pPr algn="ctr">
                <a:lnSpc>
                  <a:spcPts val="1890"/>
                </a:lnSpc>
              </a:pPr>
            </a:p>
          </p:txBody>
        </p:sp>
      </p:grpSp>
      <p:grpSp>
        <p:nvGrpSpPr>
          <p:cNvPr name="Group 11" id="11"/>
          <p:cNvGrpSpPr/>
          <p:nvPr/>
        </p:nvGrpSpPr>
        <p:grpSpPr>
          <a:xfrm rot="5400000">
            <a:off x="2790502" y="2431472"/>
            <a:ext cx="1573880" cy="1258626"/>
            <a:chOff x="0" y="0"/>
            <a:chExt cx="812800" cy="649993"/>
          </a:xfrm>
        </p:grpSpPr>
        <p:sp>
          <p:nvSpPr>
            <p:cNvPr name="Freeform 12" id="12"/>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2A441A"/>
            </a:solidFill>
          </p:spPr>
        </p:sp>
        <p:sp>
          <p:nvSpPr>
            <p:cNvPr name="TextBox 13" id="13"/>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sp>
        <p:nvSpPr>
          <p:cNvPr name="TextBox 14" id="14"/>
          <p:cNvSpPr txBox="true"/>
          <p:nvPr/>
        </p:nvSpPr>
        <p:spPr>
          <a:xfrm rot="0">
            <a:off x="2022893" y="5650970"/>
            <a:ext cx="3109099" cy="613105"/>
          </a:xfrm>
          <a:prstGeom prst="rect">
            <a:avLst/>
          </a:prstGeom>
        </p:spPr>
        <p:txBody>
          <a:bodyPr anchor="t" rtlCol="false" tIns="0" lIns="0" bIns="0" rIns="0">
            <a:spAutoFit/>
          </a:bodyPr>
          <a:lstStyle/>
          <a:p>
            <a:pPr algn="ctr">
              <a:lnSpc>
                <a:spcPts val="4354"/>
              </a:lnSpc>
            </a:pPr>
            <a:r>
              <a:rPr lang="en-US" b="true" sz="4837">
                <a:solidFill>
                  <a:srgbClr val="FFFFFF"/>
                </a:solidFill>
                <a:latin typeface="Arimo Bold"/>
                <a:ea typeface="Arimo Bold"/>
                <a:cs typeface="Arimo Bold"/>
                <a:sym typeface="Arimo Bold"/>
              </a:rPr>
              <a:t>POINTS</a:t>
            </a:r>
          </a:p>
        </p:txBody>
      </p:sp>
      <p:sp>
        <p:nvSpPr>
          <p:cNvPr name="TextBox 15" id="15"/>
          <p:cNvSpPr txBox="true"/>
          <p:nvPr/>
        </p:nvSpPr>
        <p:spPr>
          <a:xfrm rot="0">
            <a:off x="210261" y="1008368"/>
            <a:ext cx="17867478" cy="1036877"/>
          </a:xfrm>
          <a:prstGeom prst="rect">
            <a:avLst/>
          </a:prstGeom>
        </p:spPr>
        <p:txBody>
          <a:bodyPr anchor="t" rtlCol="false" tIns="0" lIns="0" bIns="0" rIns="0">
            <a:spAutoFit/>
          </a:bodyPr>
          <a:lstStyle/>
          <a:p>
            <a:pPr algn="ctr">
              <a:lnSpc>
                <a:spcPts val="8368"/>
              </a:lnSpc>
            </a:pPr>
            <a:r>
              <a:rPr lang="en-US" sz="6244" spc="362">
                <a:solidFill>
                  <a:srgbClr val="2A441A"/>
                </a:solidFill>
                <a:latin typeface="League Spartan"/>
                <a:ea typeface="League Spartan"/>
                <a:cs typeface="League Spartan"/>
                <a:sym typeface="League Spartan"/>
              </a:rPr>
              <a:t>WHAT FACTORS AFFECT ELO RATINGS?</a:t>
            </a:r>
            <a:r>
              <a:rPr lang="en-US" sz="6244" spc="362">
                <a:solidFill>
                  <a:srgbClr val="2A441A"/>
                </a:solidFill>
                <a:latin typeface="League Spartan"/>
                <a:ea typeface="League Spartan"/>
                <a:cs typeface="League Spartan"/>
                <a:sym typeface="League Spartan"/>
              </a:rPr>
              <a:t> </a:t>
            </a:r>
          </a:p>
        </p:txBody>
      </p:sp>
      <p:sp>
        <p:nvSpPr>
          <p:cNvPr name="TextBox 16" id="16"/>
          <p:cNvSpPr txBox="true"/>
          <p:nvPr/>
        </p:nvSpPr>
        <p:spPr>
          <a:xfrm rot="0">
            <a:off x="7242007" y="4556760"/>
            <a:ext cx="10440174" cy="586740"/>
          </a:xfrm>
          <a:prstGeom prst="rect">
            <a:avLst/>
          </a:prstGeom>
        </p:spPr>
        <p:txBody>
          <a:bodyPr anchor="t" rtlCol="false" tIns="0" lIns="0" bIns="0" rIns="0">
            <a:spAutoFit/>
          </a:bodyPr>
          <a:lstStyle/>
          <a:p>
            <a:pPr algn="l">
              <a:lnSpc>
                <a:spcPts val="4484"/>
              </a:lnSpc>
            </a:pPr>
            <a:r>
              <a:rPr lang="en-US" sz="3899" spc="105" b="true">
                <a:solidFill>
                  <a:srgbClr val="2A441A"/>
                </a:solidFill>
                <a:latin typeface="Arimo Bold"/>
                <a:ea typeface="Arimo Bold"/>
                <a:cs typeface="Arimo Bold"/>
                <a:sym typeface="Arimo Bold"/>
              </a:rPr>
              <a:t>What factor affect a team performance? </a:t>
            </a:r>
          </a:p>
        </p:txBody>
      </p:sp>
      <p:grpSp>
        <p:nvGrpSpPr>
          <p:cNvPr name="Group 17" id="17"/>
          <p:cNvGrpSpPr/>
          <p:nvPr/>
        </p:nvGrpSpPr>
        <p:grpSpPr>
          <a:xfrm rot="0">
            <a:off x="5670453" y="5484291"/>
            <a:ext cx="1078838" cy="862743"/>
            <a:chOff x="0" y="0"/>
            <a:chExt cx="812800" cy="649993"/>
          </a:xfrm>
        </p:grpSpPr>
        <p:sp>
          <p:nvSpPr>
            <p:cNvPr name="Freeform 18" id="18"/>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FFFFFF"/>
            </a:solidFill>
          </p:spPr>
        </p:sp>
        <p:sp>
          <p:nvSpPr>
            <p:cNvPr name="TextBox 19" id="19"/>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sp>
        <p:nvSpPr>
          <p:cNvPr name="TextBox 20" id="20"/>
          <p:cNvSpPr txBox="true"/>
          <p:nvPr/>
        </p:nvSpPr>
        <p:spPr>
          <a:xfrm rot="0">
            <a:off x="8234485" y="5190921"/>
            <a:ext cx="9330690" cy="586740"/>
          </a:xfrm>
          <a:prstGeom prst="rect">
            <a:avLst/>
          </a:prstGeom>
        </p:spPr>
        <p:txBody>
          <a:bodyPr anchor="t" rtlCol="false" tIns="0" lIns="0" bIns="0" rIns="0">
            <a:spAutoFit/>
          </a:bodyPr>
          <a:lstStyle/>
          <a:p>
            <a:pPr algn="l">
              <a:lnSpc>
                <a:spcPts val="4484"/>
              </a:lnSpc>
            </a:pPr>
            <a:r>
              <a:rPr lang="en-US" sz="3899" spc="105" b="true">
                <a:solidFill>
                  <a:srgbClr val="2A441A"/>
                </a:solidFill>
                <a:latin typeface="Arimo Bold"/>
                <a:ea typeface="Arimo Bold"/>
                <a:cs typeface="Arimo Bold"/>
                <a:sym typeface="Arimo Bold"/>
              </a:rPr>
              <a:t>SHOT DIFFERENCE </a:t>
            </a:r>
          </a:p>
        </p:txBody>
      </p:sp>
      <p:grpSp>
        <p:nvGrpSpPr>
          <p:cNvPr name="Group 21" id="21"/>
          <p:cNvGrpSpPr/>
          <p:nvPr/>
        </p:nvGrpSpPr>
        <p:grpSpPr>
          <a:xfrm rot="0">
            <a:off x="7562868" y="5270171"/>
            <a:ext cx="535503" cy="428239"/>
            <a:chOff x="0" y="0"/>
            <a:chExt cx="812800" cy="649993"/>
          </a:xfrm>
        </p:grpSpPr>
        <p:sp>
          <p:nvSpPr>
            <p:cNvPr name="Freeform 22" id="22"/>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2A441A"/>
            </a:solidFill>
          </p:spPr>
        </p:sp>
        <p:sp>
          <p:nvSpPr>
            <p:cNvPr name="TextBox 23" id="23"/>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sp>
        <p:nvSpPr>
          <p:cNvPr name="TextBox 24" id="24"/>
          <p:cNvSpPr txBox="true"/>
          <p:nvPr/>
        </p:nvSpPr>
        <p:spPr>
          <a:xfrm rot="0">
            <a:off x="8234485" y="5878545"/>
            <a:ext cx="9330690" cy="586740"/>
          </a:xfrm>
          <a:prstGeom prst="rect">
            <a:avLst/>
          </a:prstGeom>
        </p:spPr>
        <p:txBody>
          <a:bodyPr anchor="t" rtlCol="false" tIns="0" lIns="0" bIns="0" rIns="0">
            <a:spAutoFit/>
          </a:bodyPr>
          <a:lstStyle/>
          <a:p>
            <a:pPr algn="l">
              <a:lnSpc>
                <a:spcPts val="4484"/>
              </a:lnSpc>
            </a:pPr>
            <a:r>
              <a:rPr lang="en-US" sz="3899" spc="105" b="true">
                <a:solidFill>
                  <a:srgbClr val="2A441A"/>
                </a:solidFill>
                <a:latin typeface="Arimo Bold"/>
                <a:ea typeface="Arimo Bold"/>
                <a:cs typeface="Arimo Bold"/>
                <a:sym typeface="Arimo Bold"/>
              </a:rPr>
              <a:t>CORNER DIFFERENCE </a:t>
            </a:r>
          </a:p>
        </p:txBody>
      </p:sp>
      <p:grpSp>
        <p:nvGrpSpPr>
          <p:cNvPr name="Group 25" id="25"/>
          <p:cNvGrpSpPr/>
          <p:nvPr/>
        </p:nvGrpSpPr>
        <p:grpSpPr>
          <a:xfrm rot="0">
            <a:off x="7562868" y="5957795"/>
            <a:ext cx="535503" cy="428239"/>
            <a:chOff x="0" y="0"/>
            <a:chExt cx="812800" cy="649993"/>
          </a:xfrm>
        </p:grpSpPr>
        <p:sp>
          <p:nvSpPr>
            <p:cNvPr name="Freeform 26" id="26"/>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2A441A"/>
            </a:solidFill>
          </p:spPr>
        </p:sp>
        <p:sp>
          <p:nvSpPr>
            <p:cNvPr name="TextBox 27" id="27"/>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grpSp>
        <p:nvGrpSpPr>
          <p:cNvPr name="Group 28" id="28"/>
          <p:cNvGrpSpPr/>
          <p:nvPr/>
        </p:nvGrpSpPr>
        <p:grpSpPr>
          <a:xfrm rot="0">
            <a:off x="7562868" y="6645419"/>
            <a:ext cx="535503" cy="428239"/>
            <a:chOff x="0" y="0"/>
            <a:chExt cx="812800" cy="649993"/>
          </a:xfrm>
        </p:grpSpPr>
        <p:sp>
          <p:nvSpPr>
            <p:cNvPr name="Freeform 29" id="29"/>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2A441A"/>
            </a:solidFill>
          </p:spPr>
        </p:sp>
        <p:sp>
          <p:nvSpPr>
            <p:cNvPr name="TextBox 30" id="30"/>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sp>
        <p:nvSpPr>
          <p:cNvPr name="TextBox 31" id="31"/>
          <p:cNvSpPr txBox="true"/>
          <p:nvPr/>
        </p:nvSpPr>
        <p:spPr>
          <a:xfrm rot="0">
            <a:off x="8234485" y="6570060"/>
            <a:ext cx="9330690" cy="586740"/>
          </a:xfrm>
          <a:prstGeom prst="rect">
            <a:avLst/>
          </a:prstGeom>
        </p:spPr>
        <p:txBody>
          <a:bodyPr anchor="t" rtlCol="false" tIns="0" lIns="0" bIns="0" rIns="0">
            <a:spAutoFit/>
          </a:bodyPr>
          <a:lstStyle/>
          <a:p>
            <a:pPr algn="l">
              <a:lnSpc>
                <a:spcPts val="4484"/>
              </a:lnSpc>
            </a:pPr>
            <a:r>
              <a:rPr lang="en-US" sz="3899" spc="105" b="true">
                <a:solidFill>
                  <a:srgbClr val="2A441A"/>
                </a:solidFill>
                <a:latin typeface="Arimo Bold"/>
                <a:ea typeface="Arimo Bold"/>
                <a:cs typeface="Arimo Bold"/>
                <a:sym typeface="Arimo Bold"/>
              </a:rPr>
              <a:t>TEAM DISCIPLINE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Freeform 3" id="3"/>
          <p:cNvSpPr/>
          <p:nvPr/>
        </p:nvSpPr>
        <p:spPr>
          <a:xfrm flipH="false" flipV="false" rot="0">
            <a:off x="5649103" y="4821106"/>
            <a:ext cx="12912040" cy="5605630"/>
          </a:xfrm>
          <a:custGeom>
            <a:avLst/>
            <a:gdLst/>
            <a:ahLst/>
            <a:cxnLst/>
            <a:rect r="r" b="b" t="t" l="l"/>
            <a:pathLst>
              <a:path h="5605630" w="12912040">
                <a:moveTo>
                  <a:pt x="0" y="0"/>
                </a:moveTo>
                <a:lnTo>
                  <a:pt x="12912040" y="0"/>
                </a:lnTo>
                <a:lnTo>
                  <a:pt x="12912040" y="5605631"/>
                </a:lnTo>
                <a:lnTo>
                  <a:pt x="0" y="5605631"/>
                </a:lnTo>
                <a:lnTo>
                  <a:pt x="0" y="0"/>
                </a:lnTo>
                <a:close/>
              </a:path>
            </a:pathLst>
          </a:custGeom>
          <a:blipFill>
            <a:blip r:embed="rId4"/>
            <a:stretch>
              <a:fillRect l="0" t="0" r="0" b="0"/>
            </a:stretch>
          </a:blipFill>
        </p:spPr>
      </p:sp>
      <p:sp>
        <p:nvSpPr>
          <p:cNvPr name="TextBox 4" id="4"/>
          <p:cNvSpPr txBox="true"/>
          <p:nvPr/>
        </p:nvSpPr>
        <p:spPr>
          <a:xfrm rot="0">
            <a:off x="1278082" y="1398220"/>
            <a:ext cx="15981218" cy="1204869"/>
          </a:xfrm>
          <a:prstGeom prst="rect">
            <a:avLst/>
          </a:prstGeom>
        </p:spPr>
        <p:txBody>
          <a:bodyPr anchor="t" rtlCol="false" tIns="0" lIns="0" bIns="0" rIns="0">
            <a:spAutoFit/>
          </a:bodyPr>
          <a:lstStyle/>
          <a:p>
            <a:pPr algn="ctr">
              <a:lnSpc>
                <a:spcPts val="9843"/>
              </a:lnSpc>
              <a:spcBef>
                <a:spcPct val="0"/>
              </a:spcBef>
            </a:pPr>
            <a:r>
              <a:rPr lang="en-US" sz="7030">
                <a:solidFill>
                  <a:srgbClr val="2A441A"/>
                </a:solidFill>
                <a:latin typeface="League Spartan"/>
                <a:ea typeface="League Spartan"/>
                <a:cs typeface="League Spartan"/>
                <a:sym typeface="League Spartan"/>
              </a:rPr>
              <a:t>SHOT DIFFERENCE</a:t>
            </a:r>
          </a:p>
        </p:txBody>
      </p:sp>
      <p:sp>
        <p:nvSpPr>
          <p:cNvPr name="TextBox 5" id="5"/>
          <p:cNvSpPr txBox="true"/>
          <p:nvPr/>
        </p:nvSpPr>
        <p:spPr>
          <a:xfrm rot="0">
            <a:off x="1028700" y="3072082"/>
            <a:ext cx="14674580" cy="1552743"/>
          </a:xfrm>
          <a:prstGeom prst="rect">
            <a:avLst/>
          </a:prstGeom>
        </p:spPr>
        <p:txBody>
          <a:bodyPr anchor="t" rtlCol="false" tIns="0" lIns="0" bIns="0" rIns="0">
            <a:spAutoFit/>
          </a:bodyPr>
          <a:lstStyle/>
          <a:p>
            <a:pPr algn="l">
              <a:lnSpc>
                <a:spcPts val="4190"/>
              </a:lnSpc>
            </a:pPr>
            <a:r>
              <a:rPr lang="en-US" sz="2993" b="true">
                <a:solidFill>
                  <a:srgbClr val="2A441A"/>
                </a:solidFill>
                <a:latin typeface="Canva Sans Bold"/>
                <a:ea typeface="Canva Sans Bold"/>
                <a:cs typeface="Canva Sans Bold"/>
                <a:sym typeface="Canva Sans Bold"/>
              </a:rPr>
              <a:t>Measures which team has taken more shots in the game.</a:t>
            </a:r>
          </a:p>
          <a:p>
            <a:pPr algn="l">
              <a:lnSpc>
                <a:spcPts val="4190"/>
              </a:lnSpc>
            </a:pPr>
            <a:r>
              <a:rPr lang="en-US" sz="2993" i="true" b="true">
                <a:solidFill>
                  <a:srgbClr val="000000"/>
                </a:solidFill>
                <a:latin typeface="Canva Sans Bold Italics"/>
                <a:ea typeface="Canva Sans Bold Italics"/>
                <a:cs typeface="Canva Sans Bold Italics"/>
                <a:sym typeface="Canva Sans Bold Italics"/>
              </a:rPr>
              <a:t>ie.</a:t>
            </a:r>
            <a:r>
              <a:rPr lang="en-US" sz="2993" i="true">
                <a:solidFill>
                  <a:srgbClr val="000000"/>
                </a:solidFill>
                <a:latin typeface="Canva Sans Italics"/>
                <a:ea typeface="Canva Sans Italics"/>
                <a:cs typeface="Canva Sans Italics"/>
                <a:sym typeface="Canva Sans Italics"/>
              </a:rPr>
              <a:t> Shot Difference = Shots taken by Team A - Shots taken by Team B</a:t>
            </a:r>
          </a:p>
          <a:p>
            <a:pPr algn="l">
              <a:lnSpc>
                <a:spcPts val="4190"/>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Freeform 3" id="3"/>
          <p:cNvSpPr/>
          <p:nvPr/>
        </p:nvSpPr>
        <p:spPr>
          <a:xfrm flipH="false" flipV="false" rot="0">
            <a:off x="1675265" y="2907754"/>
            <a:ext cx="8911071" cy="6850386"/>
          </a:xfrm>
          <a:custGeom>
            <a:avLst/>
            <a:gdLst/>
            <a:ahLst/>
            <a:cxnLst/>
            <a:rect r="r" b="b" t="t" l="l"/>
            <a:pathLst>
              <a:path h="6850386" w="8911071">
                <a:moveTo>
                  <a:pt x="0" y="0"/>
                </a:moveTo>
                <a:lnTo>
                  <a:pt x="8911072" y="0"/>
                </a:lnTo>
                <a:lnTo>
                  <a:pt x="8911072" y="6850386"/>
                </a:lnTo>
                <a:lnTo>
                  <a:pt x="0" y="6850386"/>
                </a:lnTo>
                <a:lnTo>
                  <a:pt x="0" y="0"/>
                </a:lnTo>
                <a:close/>
              </a:path>
            </a:pathLst>
          </a:custGeom>
          <a:blipFill>
            <a:blip r:embed="rId4"/>
            <a:stretch>
              <a:fillRect l="0" t="0" r="0" b="0"/>
            </a:stretch>
          </a:blipFill>
        </p:spPr>
      </p:sp>
      <p:sp>
        <p:nvSpPr>
          <p:cNvPr name="TextBox 4" id="4"/>
          <p:cNvSpPr txBox="true"/>
          <p:nvPr/>
        </p:nvSpPr>
        <p:spPr>
          <a:xfrm rot="0">
            <a:off x="11732266" y="4126322"/>
            <a:ext cx="5423372" cy="4365625"/>
          </a:xfrm>
          <a:prstGeom prst="rect">
            <a:avLst/>
          </a:prstGeom>
        </p:spPr>
        <p:txBody>
          <a:bodyPr anchor="t" rtlCol="false" tIns="0" lIns="0" bIns="0" rIns="0">
            <a:spAutoFit/>
          </a:bodyPr>
          <a:lstStyle/>
          <a:p>
            <a:pPr algn="l" marL="539749" indent="-269875" lvl="1">
              <a:lnSpc>
                <a:spcPts val="3499"/>
              </a:lnSpc>
              <a:buFont typeface="Arial"/>
              <a:buChar char="•"/>
            </a:pPr>
            <a:r>
              <a:rPr lang="en-US" b="true" sz="2499">
                <a:solidFill>
                  <a:srgbClr val="0602FF"/>
                </a:solidFill>
                <a:latin typeface="Canva Sans Bold"/>
                <a:ea typeface="Canva Sans Bold"/>
                <a:cs typeface="Canva Sans Bold"/>
                <a:sym typeface="Canva Sans Bold"/>
              </a:rPr>
              <a:t>Top 25% ELO teams</a:t>
            </a:r>
            <a:r>
              <a:rPr lang="en-US" b="true" sz="2499">
                <a:solidFill>
                  <a:srgbClr val="000000"/>
                </a:solidFill>
                <a:latin typeface="Canva Sans Bold"/>
                <a:ea typeface="Canva Sans Bold"/>
                <a:cs typeface="Canva Sans Bold"/>
                <a:sym typeface="Canva Sans Bold"/>
              </a:rPr>
              <a:t> </a:t>
            </a:r>
            <a:r>
              <a:rPr lang="en-US" sz="2499">
                <a:solidFill>
                  <a:srgbClr val="000000"/>
                </a:solidFill>
                <a:latin typeface="Canva Sans"/>
                <a:ea typeface="Canva Sans"/>
                <a:cs typeface="Canva Sans"/>
                <a:sym typeface="Canva Sans"/>
              </a:rPr>
              <a:t>control shot difference more often but </a:t>
            </a:r>
            <a:r>
              <a:rPr lang="en-US" b="true" sz="2499">
                <a:solidFill>
                  <a:srgbClr val="000000"/>
                </a:solidFill>
                <a:latin typeface="Canva Sans Bold"/>
                <a:ea typeface="Canva Sans Bold"/>
                <a:cs typeface="Canva Sans Bold"/>
                <a:sym typeface="Canva Sans Bold"/>
              </a:rPr>
              <a:t>don’t rely on it as much for success.</a:t>
            </a:r>
            <a:r>
              <a:rPr lang="en-US" sz="2499">
                <a:solidFill>
                  <a:srgbClr val="000000"/>
                </a:solidFill>
                <a:latin typeface="Canva Sans"/>
                <a:ea typeface="Canva Sans"/>
                <a:cs typeface="Canva Sans"/>
                <a:sym typeface="Canva Sans"/>
              </a:rPr>
              <a:t> They can still perform well even when outshot.</a:t>
            </a:r>
          </a:p>
          <a:p>
            <a:pPr algn="l" marL="539749" indent="-269875" lvl="1">
              <a:lnSpc>
                <a:spcPts val="3499"/>
              </a:lnSpc>
              <a:buFont typeface="Arial"/>
              <a:buChar char="•"/>
            </a:pPr>
            <a:r>
              <a:rPr lang="en-US" b="true" sz="2499">
                <a:solidFill>
                  <a:srgbClr val="FFA503"/>
                </a:solidFill>
                <a:latin typeface="Canva Sans Bold"/>
                <a:ea typeface="Canva Sans Bold"/>
                <a:cs typeface="Canva Sans Bold"/>
                <a:sym typeface="Canva Sans Bold"/>
              </a:rPr>
              <a:t>Bottom 25% ELO teams</a:t>
            </a:r>
            <a:r>
              <a:rPr lang="en-US" b="true" sz="2499">
                <a:solidFill>
                  <a:srgbClr val="000000"/>
                </a:solidFill>
                <a:latin typeface="Canva Sans Bold"/>
                <a:ea typeface="Canva Sans Bold"/>
                <a:cs typeface="Canva Sans Bold"/>
                <a:sym typeface="Canva Sans Bold"/>
              </a:rPr>
              <a:t> </a:t>
            </a:r>
            <a:r>
              <a:rPr lang="en-US" sz="2499">
                <a:solidFill>
                  <a:srgbClr val="000000"/>
                </a:solidFill>
                <a:latin typeface="Canva Sans"/>
                <a:ea typeface="Canva Sans"/>
                <a:cs typeface="Canva Sans"/>
                <a:sym typeface="Canva Sans"/>
              </a:rPr>
              <a:t>are less consistent in outshooting opponents and </a:t>
            </a:r>
            <a:r>
              <a:rPr lang="en-US" b="true" sz="2499">
                <a:solidFill>
                  <a:srgbClr val="000000"/>
                </a:solidFill>
                <a:latin typeface="Canva Sans Bold"/>
                <a:ea typeface="Canva Sans Bold"/>
                <a:cs typeface="Canva Sans Bold"/>
                <a:sym typeface="Canva Sans Bold"/>
              </a:rPr>
              <a:t>rely more on shot advantages</a:t>
            </a:r>
            <a:r>
              <a:rPr lang="en-US" sz="2499">
                <a:solidFill>
                  <a:srgbClr val="000000"/>
                </a:solidFill>
                <a:latin typeface="Canva Sans"/>
                <a:ea typeface="Canva Sans"/>
                <a:cs typeface="Canva Sans"/>
                <a:sym typeface="Canva Sans"/>
              </a:rPr>
              <a:t> to maintain good form.</a:t>
            </a:r>
          </a:p>
        </p:txBody>
      </p:sp>
      <p:sp>
        <p:nvSpPr>
          <p:cNvPr name="TextBox 5" id="5"/>
          <p:cNvSpPr txBox="true"/>
          <p:nvPr/>
        </p:nvSpPr>
        <p:spPr>
          <a:xfrm rot="0">
            <a:off x="1278082" y="1398220"/>
            <a:ext cx="15981218" cy="1204869"/>
          </a:xfrm>
          <a:prstGeom prst="rect">
            <a:avLst/>
          </a:prstGeom>
        </p:spPr>
        <p:txBody>
          <a:bodyPr anchor="t" rtlCol="false" tIns="0" lIns="0" bIns="0" rIns="0">
            <a:spAutoFit/>
          </a:bodyPr>
          <a:lstStyle/>
          <a:p>
            <a:pPr algn="ctr">
              <a:lnSpc>
                <a:spcPts val="9843"/>
              </a:lnSpc>
              <a:spcBef>
                <a:spcPct val="0"/>
              </a:spcBef>
            </a:pPr>
            <a:r>
              <a:rPr lang="en-US" sz="7030">
                <a:solidFill>
                  <a:srgbClr val="2A441A"/>
                </a:solidFill>
                <a:latin typeface="League Spartan"/>
                <a:ea typeface="League Spartan"/>
                <a:cs typeface="League Spartan"/>
                <a:sym typeface="League Spartan"/>
              </a:rPr>
              <a:t>SHOT DIFFERENCE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Freeform 3" id="3"/>
          <p:cNvSpPr/>
          <p:nvPr/>
        </p:nvSpPr>
        <p:spPr>
          <a:xfrm flipH="false" flipV="false" rot="0">
            <a:off x="5649103" y="4821106"/>
            <a:ext cx="12912040" cy="5605630"/>
          </a:xfrm>
          <a:custGeom>
            <a:avLst/>
            <a:gdLst/>
            <a:ahLst/>
            <a:cxnLst/>
            <a:rect r="r" b="b" t="t" l="l"/>
            <a:pathLst>
              <a:path h="5605630" w="12912040">
                <a:moveTo>
                  <a:pt x="0" y="0"/>
                </a:moveTo>
                <a:lnTo>
                  <a:pt x="12912040" y="0"/>
                </a:lnTo>
                <a:lnTo>
                  <a:pt x="12912040" y="5605631"/>
                </a:lnTo>
                <a:lnTo>
                  <a:pt x="0" y="5605631"/>
                </a:lnTo>
                <a:lnTo>
                  <a:pt x="0" y="0"/>
                </a:lnTo>
                <a:close/>
              </a:path>
            </a:pathLst>
          </a:custGeom>
          <a:blipFill>
            <a:blip r:embed="rId4"/>
            <a:stretch>
              <a:fillRect l="0" t="0" r="0" b="0"/>
            </a:stretch>
          </a:blipFill>
        </p:spPr>
      </p:sp>
      <p:sp>
        <p:nvSpPr>
          <p:cNvPr name="TextBox 4" id="4"/>
          <p:cNvSpPr txBox="true"/>
          <p:nvPr/>
        </p:nvSpPr>
        <p:spPr>
          <a:xfrm rot="0">
            <a:off x="1278082" y="1398220"/>
            <a:ext cx="15981218" cy="1204869"/>
          </a:xfrm>
          <a:prstGeom prst="rect">
            <a:avLst/>
          </a:prstGeom>
        </p:spPr>
        <p:txBody>
          <a:bodyPr anchor="t" rtlCol="false" tIns="0" lIns="0" bIns="0" rIns="0">
            <a:spAutoFit/>
          </a:bodyPr>
          <a:lstStyle/>
          <a:p>
            <a:pPr algn="ctr">
              <a:lnSpc>
                <a:spcPts val="9843"/>
              </a:lnSpc>
              <a:spcBef>
                <a:spcPct val="0"/>
              </a:spcBef>
            </a:pPr>
            <a:r>
              <a:rPr lang="en-US" sz="7030">
                <a:solidFill>
                  <a:srgbClr val="2A441A"/>
                </a:solidFill>
                <a:latin typeface="League Spartan"/>
                <a:ea typeface="League Spartan"/>
                <a:cs typeface="League Spartan"/>
                <a:sym typeface="League Spartan"/>
              </a:rPr>
              <a:t>CORNER DIFFERENCE</a:t>
            </a:r>
          </a:p>
        </p:txBody>
      </p:sp>
      <p:sp>
        <p:nvSpPr>
          <p:cNvPr name="TextBox 5" id="5"/>
          <p:cNvSpPr txBox="true"/>
          <p:nvPr/>
        </p:nvSpPr>
        <p:spPr>
          <a:xfrm rot="0">
            <a:off x="1028700" y="3072082"/>
            <a:ext cx="14674580" cy="1552743"/>
          </a:xfrm>
          <a:prstGeom prst="rect">
            <a:avLst/>
          </a:prstGeom>
        </p:spPr>
        <p:txBody>
          <a:bodyPr anchor="t" rtlCol="false" tIns="0" lIns="0" bIns="0" rIns="0">
            <a:spAutoFit/>
          </a:bodyPr>
          <a:lstStyle/>
          <a:p>
            <a:pPr algn="l">
              <a:lnSpc>
                <a:spcPts val="4190"/>
              </a:lnSpc>
            </a:pPr>
            <a:r>
              <a:rPr lang="en-US" sz="2993" b="true">
                <a:solidFill>
                  <a:srgbClr val="2A441A"/>
                </a:solidFill>
                <a:latin typeface="Canva Sans Bold"/>
                <a:ea typeface="Canva Sans Bold"/>
                <a:cs typeface="Canva Sans Bold"/>
                <a:sym typeface="Canva Sans Bold"/>
              </a:rPr>
              <a:t>Measures which team has taken more corners in the game</a:t>
            </a:r>
          </a:p>
          <a:p>
            <a:pPr algn="l">
              <a:lnSpc>
                <a:spcPts val="4190"/>
              </a:lnSpc>
            </a:pPr>
            <a:r>
              <a:rPr lang="en-US" sz="2993" b="true">
                <a:solidFill>
                  <a:srgbClr val="000000"/>
                </a:solidFill>
                <a:latin typeface="Canva Sans Bold"/>
                <a:ea typeface="Canva Sans Bold"/>
                <a:cs typeface="Canva Sans Bold"/>
                <a:sym typeface="Canva Sans Bold"/>
              </a:rPr>
              <a:t>ie.</a:t>
            </a:r>
            <a:r>
              <a:rPr lang="en-US" sz="2993">
                <a:solidFill>
                  <a:srgbClr val="000000"/>
                </a:solidFill>
                <a:latin typeface="Canva Sans"/>
                <a:ea typeface="Canva Sans"/>
                <a:cs typeface="Canva Sans"/>
                <a:sym typeface="Canva Sans"/>
              </a:rPr>
              <a:t> Corner Difference = Corners taken by team A - Corners taken by team B</a:t>
            </a:r>
          </a:p>
          <a:p>
            <a:pPr algn="l">
              <a:lnSpc>
                <a:spcPts val="4190"/>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Freeform 3" id="3"/>
          <p:cNvSpPr/>
          <p:nvPr/>
        </p:nvSpPr>
        <p:spPr>
          <a:xfrm flipH="false" flipV="false" rot="0">
            <a:off x="1707513" y="2913200"/>
            <a:ext cx="8868065" cy="6839495"/>
          </a:xfrm>
          <a:custGeom>
            <a:avLst/>
            <a:gdLst/>
            <a:ahLst/>
            <a:cxnLst/>
            <a:rect r="r" b="b" t="t" l="l"/>
            <a:pathLst>
              <a:path h="6839495" w="8868065">
                <a:moveTo>
                  <a:pt x="0" y="0"/>
                </a:moveTo>
                <a:lnTo>
                  <a:pt x="8868065" y="0"/>
                </a:lnTo>
                <a:lnTo>
                  <a:pt x="8868065" y="6839495"/>
                </a:lnTo>
                <a:lnTo>
                  <a:pt x="0" y="6839495"/>
                </a:lnTo>
                <a:lnTo>
                  <a:pt x="0" y="0"/>
                </a:lnTo>
                <a:close/>
              </a:path>
            </a:pathLst>
          </a:custGeom>
          <a:blipFill>
            <a:blip r:embed="rId4"/>
            <a:stretch>
              <a:fillRect l="0" t="0" r="0" b="0"/>
            </a:stretch>
          </a:blipFill>
        </p:spPr>
      </p:sp>
      <p:sp>
        <p:nvSpPr>
          <p:cNvPr name="Freeform 4" id="4"/>
          <p:cNvSpPr/>
          <p:nvPr/>
        </p:nvSpPr>
        <p:spPr>
          <a:xfrm flipH="false" flipV="false" rot="0">
            <a:off x="1707513" y="2935370"/>
            <a:ext cx="8868065" cy="6817325"/>
          </a:xfrm>
          <a:custGeom>
            <a:avLst/>
            <a:gdLst/>
            <a:ahLst/>
            <a:cxnLst/>
            <a:rect r="r" b="b" t="t" l="l"/>
            <a:pathLst>
              <a:path h="6817325" w="8868065">
                <a:moveTo>
                  <a:pt x="0" y="0"/>
                </a:moveTo>
                <a:lnTo>
                  <a:pt x="8868065" y="0"/>
                </a:lnTo>
                <a:lnTo>
                  <a:pt x="8868065" y="6817325"/>
                </a:lnTo>
                <a:lnTo>
                  <a:pt x="0" y="6817325"/>
                </a:lnTo>
                <a:lnTo>
                  <a:pt x="0" y="0"/>
                </a:lnTo>
                <a:close/>
              </a:path>
            </a:pathLst>
          </a:custGeom>
          <a:blipFill>
            <a:blip r:embed="rId5"/>
            <a:stretch>
              <a:fillRect l="0" t="0" r="0" b="0"/>
            </a:stretch>
          </a:blipFill>
        </p:spPr>
      </p:sp>
      <p:sp>
        <p:nvSpPr>
          <p:cNvPr name="TextBox 5" id="5"/>
          <p:cNvSpPr txBox="true"/>
          <p:nvPr/>
        </p:nvSpPr>
        <p:spPr>
          <a:xfrm rot="0">
            <a:off x="11732266" y="4126322"/>
            <a:ext cx="5423372" cy="4365625"/>
          </a:xfrm>
          <a:prstGeom prst="rect">
            <a:avLst/>
          </a:prstGeom>
        </p:spPr>
        <p:txBody>
          <a:bodyPr anchor="t" rtlCol="false" tIns="0" lIns="0" bIns="0" rIns="0">
            <a:spAutoFit/>
          </a:bodyPr>
          <a:lstStyle/>
          <a:p>
            <a:pPr algn="l" marL="539749" indent="-269875" lvl="1">
              <a:lnSpc>
                <a:spcPts val="3499"/>
              </a:lnSpc>
              <a:buFont typeface="Arial"/>
              <a:buChar char="•"/>
            </a:pPr>
            <a:r>
              <a:rPr lang="en-US" b="true" sz="2499">
                <a:solidFill>
                  <a:srgbClr val="0402FF"/>
                </a:solidFill>
                <a:latin typeface="Canva Sans Bold"/>
                <a:ea typeface="Canva Sans Bold"/>
                <a:cs typeface="Canva Sans Bold"/>
                <a:sym typeface="Canva Sans Bold"/>
              </a:rPr>
              <a:t>Top 25% ELO teams</a:t>
            </a:r>
            <a:r>
              <a:rPr lang="en-US" sz="2499">
                <a:solidFill>
                  <a:srgbClr val="000000"/>
                </a:solidFill>
                <a:latin typeface="Canva Sans"/>
                <a:ea typeface="Canva Sans"/>
                <a:cs typeface="Canva Sans"/>
                <a:sym typeface="Canva Sans"/>
              </a:rPr>
              <a:t> earn more corners in games but </a:t>
            </a:r>
            <a:r>
              <a:rPr lang="en-US" b="true" sz="2499">
                <a:solidFill>
                  <a:srgbClr val="000000"/>
                </a:solidFill>
                <a:latin typeface="Canva Sans Bold"/>
                <a:ea typeface="Canva Sans Bold"/>
                <a:cs typeface="Canva Sans Bold"/>
                <a:sym typeface="Canva Sans Bold"/>
              </a:rPr>
              <a:t>don’t heavily depend</a:t>
            </a:r>
            <a:r>
              <a:rPr lang="en-US" sz="2499">
                <a:solidFill>
                  <a:srgbClr val="000000"/>
                </a:solidFill>
                <a:latin typeface="Canva Sans"/>
                <a:ea typeface="Canva Sans"/>
                <a:cs typeface="Canva Sans"/>
                <a:sym typeface="Canva Sans"/>
              </a:rPr>
              <a:t> on them to maintain strong performances. </a:t>
            </a:r>
          </a:p>
          <a:p>
            <a:pPr algn="l" marL="539749" indent="-269875" lvl="1">
              <a:lnSpc>
                <a:spcPts val="3499"/>
              </a:lnSpc>
              <a:buFont typeface="Arial"/>
              <a:buChar char="•"/>
            </a:pPr>
            <a:r>
              <a:rPr lang="en-US" b="true" sz="2499">
                <a:solidFill>
                  <a:srgbClr val="FFA501"/>
                </a:solidFill>
                <a:latin typeface="Canva Sans Bold"/>
                <a:ea typeface="Canva Sans Bold"/>
                <a:cs typeface="Canva Sans Bold"/>
                <a:sym typeface="Canva Sans Bold"/>
              </a:rPr>
              <a:t>Bottom 25% ELO teams</a:t>
            </a:r>
            <a:r>
              <a:rPr lang="en-US" sz="2499">
                <a:solidFill>
                  <a:srgbClr val="000000"/>
                </a:solidFill>
                <a:latin typeface="Canva Sans"/>
                <a:ea typeface="Canva Sans"/>
                <a:cs typeface="Canva Sans"/>
                <a:sym typeface="Canva Sans"/>
              </a:rPr>
              <a:t> struggle to win as many corners and tend to benefit more when they do. Gaining a corner advantage </a:t>
            </a:r>
            <a:r>
              <a:rPr lang="en-US" b="true" sz="2499">
                <a:solidFill>
                  <a:srgbClr val="000000"/>
                </a:solidFill>
                <a:latin typeface="Canva Sans Bold"/>
                <a:ea typeface="Canva Sans Bold"/>
                <a:cs typeface="Canva Sans Bold"/>
                <a:sym typeface="Canva Sans Bold"/>
              </a:rPr>
              <a:t>plays a bigger role</a:t>
            </a:r>
            <a:r>
              <a:rPr lang="en-US" sz="2499">
                <a:solidFill>
                  <a:srgbClr val="000000"/>
                </a:solidFill>
                <a:latin typeface="Canva Sans"/>
                <a:ea typeface="Canva Sans"/>
                <a:cs typeface="Canva Sans"/>
                <a:sym typeface="Canva Sans"/>
              </a:rPr>
              <a:t> in their overall performance.</a:t>
            </a:r>
          </a:p>
        </p:txBody>
      </p:sp>
      <p:sp>
        <p:nvSpPr>
          <p:cNvPr name="TextBox 6" id="6"/>
          <p:cNvSpPr txBox="true"/>
          <p:nvPr/>
        </p:nvSpPr>
        <p:spPr>
          <a:xfrm rot="0">
            <a:off x="1278082" y="1398220"/>
            <a:ext cx="15981218" cy="1204869"/>
          </a:xfrm>
          <a:prstGeom prst="rect">
            <a:avLst/>
          </a:prstGeom>
        </p:spPr>
        <p:txBody>
          <a:bodyPr anchor="t" rtlCol="false" tIns="0" lIns="0" bIns="0" rIns="0">
            <a:spAutoFit/>
          </a:bodyPr>
          <a:lstStyle/>
          <a:p>
            <a:pPr algn="ctr">
              <a:lnSpc>
                <a:spcPts val="9843"/>
              </a:lnSpc>
              <a:spcBef>
                <a:spcPct val="0"/>
              </a:spcBef>
            </a:pPr>
            <a:r>
              <a:rPr lang="en-US" sz="7030">
                <a:solidFill>
                  <a:srgbClr val="2A441A"/>
                </a:solidFill>
                <a:latin typeface="League Spartan"/>
                <a:ea typeface="League Spartan"/>
                <a:cs typeface="League Spartan"/>
                <a:sym typeface="League Spartan"/>
              </a:rPr>
              <a:t>CORNER DIFFERENCE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Freeform 3" id="3"/>
          <p:cNvSpPr/>
          <p:nvPr/>
        </p:nvSpPr>
        <p:spPr>
          <a:xfrm flipH="false" flipV="false" rot="0">
            <a:off x="5649103" y="4821106"/>
            <a:ext cx="12912040" cy="5605630"/>
          </a:xfrm>
          <a:custGeom>
            <a:avLst/>
            <a:gdLst/>
            <a:ahLst/>
            <a:cxnLst/>
            <a:rect r="r" b="b" t="t" l="l"/>
            <a:pathLst>
              <a:path h="5605630" w="12912040">
                <a:moveTo>
                  <a:pt x="0" y="0"/>
                </a:moveTo>
                <a:lnTo>
                  <a:pt x="12912040" y="0"/>
                </a:lnTo>
                <a:lnTo>
                  <a:pt x="12912040" y="5605631"/>
                </a:lnTo>
                <a:lnTo>
                  <a:pt x="0" y="5605631"/>
                </a:lnTo>
                <a:lnTo>
                  <a:pt x="0" y="0"/>
                </a:lnTo>
                <a:close/>
              </a:path>
            </a:pathLst>
          </a:custGeom>
          <a:blipFill>
            <a:blip r:embed="rId4"/>
            <a:stretch>
              <a:fillRect l="0" t="0" r="0" b="0"/>
            </a:stretch>
          </a:blipFill>
        </p:spPr>
      </p:sp>
      <p:sp>
        <p:nvSpPr>
          <p:cNvPr name="TextBox 4" id="4"/>
          <p:cNvSpPr txBox="true"/>
          <p:nvPr/>
        </p:nvSpPr>
        <p:spPr>
          <a:xfrm rot="0">
            <a:off x="1278082" y="1398220"/>
            <a:ext cx="15981218" cy="1204869"/>
          </a:xfrm>
          <a:prstGeom prst="rect">
            <a:avLst/>
          </a:prstGeom>
        </p:spPr>
        <p:txBody>
          <a:bodyPr anchor="t" rtlCol="false" tIns="0" lIns="0" bIns="0" rIns="0">
            <a:spAutoFit/>
          </a:bodyPr>
          <a:lstStyle/>
          <a:p>
            <a:pPr algn="ctr">
              <a:lnSpc>
                <a:spcPts val="9843"/>
              </a:lnSpc>
              <a:spcBef>
                <a:spcPct val="0"/>
              </a:spcBef>
            </a:pPr>
            <a:r>
              <a:rPr lang="en-US" sz="7030">
                <a:solidFill>
                  <a:srgbClr val="2A441A"/>
                </a:solidFill>
                <a:latin typeface="League Spartan"/>
                <a:ea typeface="League Spartan"/>
                <a:cs typeface="League Spartan"/>
                <a:sym typeface="League Spartan"/>
              </a:rPr>
              <a:t>TEAM DISCIPLINE</a:t>
            </a:r>
          </a:p>
        </p:txBody>
      </p:sp>
      <p:sp>
        <p:nvSpPr>
          <p:cNvPr name="TextBox 5" id="5"/>
          <p:cNvSpPr txBox="true"/>
          <p:nvPr/>
        </p:nvSpPr>
        <p:spPr>
          <a:xfrm rot="0">
            <a:off x="1278082" y="2907151"/>
            <a:ext cx="14674580" cy="2076618"/>
          </a:xfrm>
          <a:prstGeom prst="rect">
            <a:avLst/>
          </a:prstGeom>
        </p:spPr>
        <p:txBody>
          <a:bodyPr anchor="t" rtlCol="false" tIns="0" lIns="0" bIns="0" rIns="0">
            <a:spAutoFit/>
          </a:bodyPr>
          <a:lstStyle/>
          <a:p>
            <a:pPr algn="l">
              <a:lnSpc>
                <a:spcPts val="4190"/>
              </a:lnSpc>
            </a:pPr>
            <a:r>
              <a:rPr lang="en-US" sz="2993" b="true">
                <a:solidFill>
                  <a:srgbClr val="2A441A"/>
                </a:solidFill>
                <a:latin typeface="Canva Sans Bold"/>
                <a:ea typeface="Canva Sans Bold"/>
                <a:cs typeface="Canva Sans Bold"/>
                <a:sym typeface="Canva Sans Bold"/>
              </a:rPr>
              <a:t>How discipline and performance dynamics across teams </a:t>
            </a:r>
          </a:p>
          <a:p>
            <a:pPr algn="l" marL="646269" indent="-323134" lvl="1">
              <a:lnSpc>
                <a:spcPts val="4190"/>
              </a:lnSpc>
              <a:buFont typeface="Arial"/>
              <a:buChar char="•"/>
            </a:pPr>
            <a:r>
              <a:rPr lang="en-US" sz="2993">
                <a:solidFill>
                  <a:srgbClr val="000000"/>
                </a:solidFill>
                <a:latin typeface="Canva Sans"/>
                <a:ea typeface="Canva Sans"/>
                <a:cs typeface="Canva Sans"/>
                <a:sym typeface="Canva Sans"/>
              </a:rPr>
              <a:t>Fouls frequency </a:t>
            </a:r>
          </a:p>
          <a:p>
            <a:pPr algn="l" marL="646269" indent="-323134" lvl="1">
              <a:lnSpc>
                <a:spcPts val="4190"/>
              </a:lnSpc>
              <a:buFont typeface="Arial"/>
              <a:buChar char="•"/>
            </a:pPr>
            <a:r>
              <a:rPr lang="en-US" sz="2993">
                <a:solidFill>
                  <a:srgbClr val="000000"/>
                </a:solidFill>
                <a:latin typeface="Canva Sans"/>
                <a:ea typeface="Canva Sans"/>
                <a:cs typeface="Canva Sans"/>
                <a:sym typeface="Canva Sans"/>
              </a:rPr>
              <a:t>Yellow cards </a:t>
            </a:r>
          </a:p>
          <a:p>
            <a:pPr algn="l">
              <a:lnSpc>
                <a:spcPts val="4190"/>
              </a:lnSpc>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Freeform 3" id="3"/>
          <p:cNvSpPr/>
          <p:nvPr/>
        </p:nvSpPr>
        <p:spPr>
          <a:xfrm flipH="false" flipV="false" rot="0">
            <a:off x="2914269" y="3560925"/>
            <a:ext cx="6275883" cy="4556120"/>
          </a:xfrm>
          <a:custGeom>
            <a:avLst/>
            <a:gdLst/>
            <a:ahLst/>
            <a:cxnLst/>
            <a:rect r="r" b="b" t="t" l="l"/>
            <a:pathLst>
              <a:path h="4556120" w="6275883">
                <a:moveTo>
                  <a:pt x="0" y="0"/>
                </a:moveTo>
                <a:lnTo>
                  <a:pt x="6275883" y="0"/>
                </a:lnTo>
                <a:lnTo>
                  <a:pt x="6275883" y="4556120"/>
                </a:lnTo>
                <a:lnTo>
                  <a:pt x="0" y="4556120"/>
                </a:lnTo>
                <a:lnTo>
                  <a:pt x="0" y="0"/>
                </a:lnTo>
                <a:close/>
              </a:path>
            </a:pathLst>
          </a:custGeom>
          <a:blipFill>
            <a:blip r:embed="rId4"/>
            <a:stretch>
              <a:fillRect l="0" t="-9336" r="0" b="0"/>
            </a:stretch>
          </a:blipFill>
        </p:spPr>
      </p:sp>
      <p:sp>
        <p:nvSpPr>
          <p:cNvPr name="Freeform 4" id="4"/>
          <p:cNvSpPr/>
          <p:nvPr/>
        </p:nvSpPr>
        <p:spPr>
          <a:xfrm flipH="false" flipV="false" rot="0">
            <a:off x="9190152" y="3560925"/>
            <a:ext cx="6257721" cy="4502771"/>
          </a:xfrm>
          <a:custGeom>
            <a:avLst/>
            <a:gdLst/>
            <a:ahLst/>
            <a:cxnLst/>
            <a:rect r="r" b="b" t="t" l="l"/>
            <a:pathLst>
              <a:path h="4502771" w="6257721">
                <a:moveTo>
                  <a:pt x="0" y="0"/>
                </a:moveTo>
                <a:lnTo>
                  <a:pt x="6257721" y="0"/>
                </a:lnTo>
                <a:lnTo>
                  <a:pt x="6257721" y="4502771"/>
                </a:lnTo>
                <a:lnTo>
                  <a:pt x="0" y="4502771"/>
                </a:lnTo>
                <a:lnTo>
                  <a:pt x="0" y="0"/>
                </a:lnTo>
                <a:close/>
              </a:path>
            </a:pathLst>
          </a:custGeom>
          <a:blipFill>
            <a:blip r:embed="rId5"/>
            <a:stretch>
              <a:fillRect l="0" t="-9462" r="0" b="-1022"/>
            </a:stretch>
          </a:blipFill>
        </p:spPr>
      </p:sp>
      <p:sp>
        <p:nvSpPr>
          <p:cNvPr name="TextBox 5" id="5"/>
          <p:cNvSpPr txBox="true"/>
          <p:nvPr/>
        </p:nvSpPr>
        <p:spPr>
          <a:xfrm rot="0">
            <a:off x="1310037" y="599488"/>
            <a:ext cx="9331908" cy="1231269"/>
          </a:xfrm>
          <a:prstGeom prst="rect">
            <a:avLst/>
          </a:prstGeom>
        </p:spPr>
        <p:txBody>
          <a:bodyPr anchor="t" rtlCol="false" tIns="0" lIns="0" bIns="0" rIns="0">
            <a:spAutoFit/>
          </a:bodyPr>
          <a:lstStyle/>
          <a:p>
            <a:pPr algn="l">
              <a:lnSpc>
                <a:spcPts val="10085"/>
              </a:lnSpc>
              <a:spcBef>
                <a:spcPct val="0"/>
              </a:spcBef>
            </a:pPr>
            <a:r>
              <a:rPr lang="en-US" sz="7204">
                <a:solidFill>
                  <a:srgbClr val="2A441A"/>
                </a:solidFill>
                <a:latin typeface="League Spartan"/>
                <a:ea typeface="League Spartan"/>
                <a:cs typeface="League Spartan"/>
                <a:sym typeface="League Spartan"/>
              </a:rPr>
              <a:t>FOULS FREQUENCY</a:t>
            </a:r>
          </a:p>
        </p:txBody>
      </p:sp>
      <p:sp>
        <p:nvSpPr>
          <p:cNvPr name="TextBox 6" id="6"/>
          <p:cNvSpPr txBox="true"/>
          <p:nvPr/>
        </p:nvSpPr>
        <p:spPr>
          <a:xfrm rot="0">
            <a:off x="9685799" y="2465026"/>
            <a:ext cx="5192285" cy="673090"/>
          </a:xfrm>
          <a:prstGeom prst="rect">
            <a:avLst/>
          </a:prstGeom>
        </p:spPr>
        <p:txBody>
          <a:bodyPr anchor="t" rtlCol="false" tIns="0" lIns="0" bIns="0" rIns="0">
            <a:spAutoFit/>
          </a:bodyPr>
          <a:lstStyle/>
          <a:p>
            <a:pPr algn="ctr">
              <a:lnSpc>
                <a:spcPts val="5611"/>
              </a:lnSpc>
              <a:spcBef>
                <a:spcPct val="0"/>
              </a:spcBef>
            </a:pPr>
            <a:r>
              <a:rPr lang="en-US" sz="4008">
                <a:solidFill>
                  <a:srgbClr val="2A441A"/>
                </a:solidFill>
                <a:latin typeface="League Spartan"/>
                <a:ea typeface="League Spartan"/>
                <a:cs typeface="League Spartan"/>
                <a:sym typeface="League Spartan"/>
              </a:rPr>
              <a:t>AWAY GAME</a:t>
            </a:r>
          </a:p>
        </p:txBody>
      </p:sp>
      <p:sp>
        <p:nvSpPr>
          <p:cNvPr name="TextBox 7" id="7"/>
          <p:cNvSpPr txBox="true"/>
          <p:nvPr/>
        </p:nvSpPr>
        <p:spPr>
          <a:xfrm rot="0">
            <a:off x="3456068" y="2465026"/>
            <a:ext cx="5192285" cy="673090"/>
          </a:xfrm>
          <a:prstGeom prst="rect">
            <a:avLst/>
          </a:prstGeom>
        </p:spPr>
        <p:txBody>
          <a:bodyPr anchor="t" rtlCol="false" tIns="0" lIns="0" bIns="0" rIns="0">
            <a:spAutoFit/>
          </a:bodyPr>
          <a:lstStyle/>
          <a:p>
            <a:pPr algn="ctr">
              <a:lnSpc>
                <a:spcPts val="5611"/>
              </a:lnSpc>
              <a:spcBef>
                <a:spcPct val="0"/>
              </a:spcBef>
            </a:pPr>
            <a:r>
              <a:rPr lang="en-US" sz="4008">
                <a:solidFill>
                  <a:srgbClr val="2A441A"/>
                </a:solidFill>
                <a:latin typeface="League Spartan"/>
                <a:ea typeface="League Spartan"/>
                <a:cs typeface="League Spartan"/>
                <a:sym typeface="League Spartan"/>
              </a:rPr>
              <a:t>HOME GAME</a:t>
            </a:r>
          </a:p>
        </p:txBody>
      </p:sp>
      <p:sp>
        <p:nvSpPr>
          <p:cNvPr name="TextBox 8" id="8"/>
          <p:cNvSpPr txBox="true"/>
          <p:nvPr/>
        </p:nvSpPr>
        <p:spPr>
          <a:xfrm rot="0">
            <a:off x="1310037" y="8534749"/>
            <a:ext cx="15667926" cy="1389670"/>
          </a:xfrm>
          <a:prstGeom prst="rect">
            <a:avLst/>
          </a:prstGeom>
        </p:spPr>
        <p:txBody>
          <a:bodyPr anchor="t" rtlCol="false" tIns="0" lIns="0" bIns="0" rIns="0">
            <a:spAutoFit/>
          </a:bodyPr>
          <a:lstStyle/>
          <a:p>
            <a:pPr algn="ctr">
              <a:lnSpc>
                <a:spcPts val="3729"/>
              </a:lnSpc>
            </a:pPr>
            <a:r>
              <a:rPr lang="en-US" sz="2663" b="true">
                <a:solidFill>
                  <a:srgbClr val="0000FF"/>
                </a:solidFill>
                <a:latin typeface="Canva Sans Bold"/>
                <a:ea typeface="Canva Sans Bold"/>
                <a:cs typeface="Canva Sans Bold"/>
                <a:sym typeface="Canva Sans Bold"/>
              </a:rPr>
              <a:t>Top 25% ELO</a:t>
            </a:r>
            <a:r>
              <a:rPr lang="en-US" sz="2663" b="true">
                <a:solidFill>
                  <a:srgbClr val="0602FF"/>
                </a:solidFill>
                <a:latin typeface="Canva Sans Bold"/>
                <a:ea typeface="Canva Sans Bold"/>
                <a:cs typeface="Canva Sans Bold"/>
                <a:sym typeface="Canva Sans Bold"/>
              </a:rPr>
              <a:t> teams</a:t>
            </a:r>
            <a:r>
              <a:rPr lang="en-US" sz="2663">
                <a:solidFill>
                  <a:srgbClr val="000000"/>
                </a:solidFill>
                <a:latin typeface="Canva Sans"/>
                <a:ea typeface="Canva Sans"/>
                <a:cs typeface="Canva Sans"/>
                <a:sym typeface="Canva Sans"/>
              </a:rPr>
              <a:t> might play more aggressively or more confident with attacking strategies compare to</a:t>
            </a:r>
            <a:r>
              <a:rPr lang="en-US" sz="2663" b="true">
                <a:solidFill>
                  <a:srgbClr val="F29C00"/>
                </a:solidFill>
                <a:latin typeface="Canva Sans Bold"/>
                <a:ea typeface="Canva Sans Bold"/>
                <a:cs typeface="Canva Sans Bold"/>
                <a:sym typeface="Canva Sans Bold"/>
              </a:rPr>
              <a:t> Bottom 25% teams</a:t>
            </a:r>
            <a:r>
              <a:rPr lang="en-US" sz="2663">
                <a:solidFill>
                  <a:srgbClr val="000000"/>
                </a:solidFill>
                <a:latin typeface="Canva Sans"/>
                <a:ea typeface="Canva Sans"/>
                <a:cs typeface="Canva Sans"/>
                <a:sym typeface="Canva Sans"/>
              </a:rPr>
              <a:t>, whether they play </a:t>
            </a:r>
            <a:r>
              <a:rPr lang="en-US" sz="2663" b="true">
                <a:solidFill>
                  <a:srgbClr val="000000"/>
                </a:solidFill>
                <a:latin typeface="Canva Sans Bold"/>
                <a:ea typeface="Canva Sans Bold"/>
                <a:cs typeface="Canva Sans Bold"/>
                <a:sym typeface="Canva Sans Bold"/>
              </a:rPr>
              <a:t>at home or away</a:t>
            </a:r>
          </a:p>
          <a:p>
            <a:pPr algn="l">
              <a:lnSpc>
                <a:spcPts val="3729"/>
              </a:lnSpc>
            </a:pPr>
          </a:p>
        </p:txBody>
      </p:sp>
      <p:sp>
        <p:nvSpPr>
          <p:cNvPr name="TextBox 9" id="9"/>
          <p:cNvSpPr txBox="true"/>
          <p:nvPr/>
        </p:nvSpPr>
        <p:spPr>
          <a:xfrm rot="0">
            <a:off x="7209497" y="3619999"/>
            <a:ext cx="902605" cy="420021"/>
          </a:xfrm>
          <a:prstGeom prst="rect">
            <a:avLst/>
          </a:prstGeom>
        </p:spPr>
        <p:txBody>
          <a:bodyPr anchor="t" rtlCol="false" tIns="0" lIns="0" bIns="0" rIns="0">
            <a:spAutoFit/>
          </a:bodyPr>
          <a:lstStyle/>
          <a:p>
            <a:pPr algn="ctr">
              <a:lnSpc>
                <a:spcPts val="3479"/>
              </a:lnSpc>
            </a:pPr>
            <a:r>
              <a:rPr lang="en-US" sz="2485" b="true">
                <a:solidFill>
                  <a:srgbClr val="0000FF"/>
                </a:solidFill>
                <a:latin typeface="Canva Sans Bold"/>
                <a:ea typeface="Canva Sans Bold"/>
                <a:cs typeface="Canva Sans Bold"/>
                <a:sym typeface="Canva Sans Bold"/>
              </a:rPr>
              <a:t>15</a:t>
            </a:r>
          </a:p>
        </p:txBody>
      </p:sp>
      <p:sp>
        <p:nvSpPr>
          <p:cNvPr name="TextBox 10" id="10"/>
          <p:cNvSpPr txBox="true"/>
          <p:nvPr/>
        </p:nvSpPr>
        <p:spPr>
          <a:xfrm rot="0">
            <a:off x="13546504" y="3619999"/>
            <a:ext cx="902605" cy="420021"/>
          </a:xfrm>
          <a:prstGeom prst="rect">
            <a:avLst/>
          </a:prstGeom>
        </p:spPr>
        <p:txBody>
          <a:bodyPr anchor="t" rtlCol="false" tIns="0" lIns="0" bIns="0" rIns="0">
            <a:spAutoFit/>
          </a:bodyPr>
          <a:lstStyle/>
          <a:p>
            <a:pPr algn="ctr">
              <a:lnSpc>
                <a:spcPts val="3479"/>
              </a:lnSpc>
            </a:pPr>
            <a:r>
              <a:rPr lang="en-US" sz="2485" b="true">
                <a:solidFill>
                  <a:srgbClr val="0000FF"/>
                </a:solidFill>
                <a:latin typeface="Canva Sans Bold"/>
                <a:ea typeface="Canva Sans Bold"/>
                <a:cs typeface="Canva Sans Bold"/>
                <a:sym typeface="Canva Sans Bold"/>
              </a:rPr>
              <a:t>16</a:t>
            </a:r>
          </a:p>
        </p:txBody>
      </p:sp>
      <p:sp>
        <p:nvSpPr>
          <p:cNvPr name="TextBox 11" id="11"/>
          <p:cNvSpPr txBox="true"/>
          <p:nvPr/>
        </p:nvSpPr>
        <p:spPr>
          <a:xfrm rot="0">
            <a:off x="4366289" y="4123736"/>
            <a:ext cx="902605" cy="420021"/>
          </a:xfrm>
          <a:prstGeom prst="rect">
            <a:avLst/>
          </a:prstGeom>
        </p:spPr>
        <p:txBody>
          <a:bodyPr anchor="t" rtlCol="false" tIns="0" lIns="0" bIns="0" rIns="0">
            <a:spAutoFit/>
          </a:bodyPr>
          <a:lstStyle/>
          <a:p>
            <a:pPr algn="ctr">
              <a:lnSpc>
                <a:spcPts val="3479"/>
              </a:lnSpc>
            </a:pPr>
            <a:r>
              <a:rPr lang="en-US" sz="2485" b="true">
                <a:solidFill>
                  <a:srgbClr val="FFA501"/>
                </a:solidFill>
                <a:latin typeface="Canva Sans Bold"/>
                <a:ea typeface="Canva Sans Bold"/>
                <a:cs typeface="Canva Sans Bold"/>
                <a:sym typeface="Canva Sans Bold"/>
              </a:rPr>
              <a:t>13</a:t>
            </a:r>
          </a:p>
        </p:txBody>
      </p:sp>
      <p:sp>
        <p:nvSpPr>
          <p:cNvPr name="TextBox 12" id="12"/>
          <p:cNvSpPr txBox="true"/>
          <p:nvPr/>
        </p:nvSpPr>
        <p:spPr>
          <a:xfrm rot="0">
            <a:off x="10641945" y="4123736"/>
            <a:ext cx="902605" cy="420021"/>
          </a:xfrm>
          <a:prstGeom prst="rect">
            <a:avLst/>
          </a:prstGeom>
        </p:spPr>
        <p:txBody>
          <a:bodyPr anchor="t" rtlCol="false" tIns="0" lIns="0" bIns="0" rIns="0">
            <a:spAutoFit/>
          </a:bodyPr>
          <a:lstStyle/>
          <a:p>
            <a:pPr algn="ctr">
              <a:lnSpc>
                <a:spcPts val="3479"/>
              </a:lnSpc>
            </a:pPr>
            <a:r>
              <a:rPr lang="en-US" sz="2485" b="true">
                <a:solidFill>
                  <a:srgbClr val="FFA501"/>
                </a:solidFill>
                <a:latin typeface="Canva Sans Bold"/>
                <a:ea typeface="Canva Sans Bold"/>
                <a:cs typeface="Canva Sans Bold"/>
                <a:sym typeface="Canva Sans Bold"/>
              </a:rPr>
              <a:t>13.5</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3333" t="0" r="-33333" b="0"/>
            </a:stretch>
          </a:blipFill>
        </p:spPr>
      </p:sp>
      <p:grpSp>
        <p:nvGrpSpPr>
          <p:cNvPr name="Group 3" id="3"/>
          <p:cNvGrpSpPr/>
          <p:nvPr/>
        </p:nvGrpSpPr>
        <p:grpSpPr>
          <a:xfrm rot="0">
            <a:off x="10971874" y="0"/>
            <a:ext cx="7316126" cy="10287000"/>
            <a:chOff x="0" y="0"/>
            <a:chExt cx="765648" cy="1076556"/>
          </a:xfrm>
        </p:grpSpPr>
        <p:sp>
          <p:nvSpPr>
            <p:cNvPr name="Freeform 4" id="4"/>
            <p:cNvSpPr/>
            <p:nvPr/>
          </p:nvSpPr>
          <p:spPr>
            <a:xfrm flipH="false" flipV="false" rot="0">
              <a:off x="0" y="0"/>
              <a:ext cx="765648" cy="1076556"/>
            </a:xfrm>
            <a:custGeom>
              <a:avLst/>
              <a:gdLst/>
              <a:ahLst/>
              <a:cxnLst/>
              <a:rect r="r" b="b" t="t" l="l"/>
              <a:pathLst>
                <a:path h="1076556" w="765648">
                  <a:moveTo>
                    <a:pt x="0" y="0"/>
                  </a:moveTo>
                  <a:lnTo>
                    <a:pt x="765648" y="0"/>
                  </a:lnTo>
                  <a:lnTo>
                    <a:pt x="765648" y="1076556"/>
                  </a:lnTo>
                  <a:lnTo>
                    <a:pt x="0" y="1076556"/>
                  </a:lnTo>
                  <a:close/>
                </a:path>
              </a:pathLst>
            </a:custGeom>
            <a:blipFill>
              <a:blip r:embed="rId3"/>
              <a:stretch>
                <a:fillRect l="0" t="-3340" r="0" b="-3340"/>
              </a:stretch>
            </a:blipFill>
          </p:spPr>
        </p:sp>
      </p:grpSp>
      <p:sp>
        <p:nvSpPr>
          <p:cNvPr name="TextBox 5" id="5"/>
          <p:cNvSpPr txBox="true"/>
          <p:nvPr/>
        </p:nvSpPr>
        <p:spPr>
          <a:xfrm rot="0">
            <a:off x="1028700" y="1428727"/>
            <a:ext cx="9092517" cy="1038225"/>
          </a:xfrm>
          <a:prstGeom prst="rect">
            <a:avLst/>
          </a:prstGeom>
        </p:spPr>
        <p:txBody>
          <a:bodyPr anchor="t" rtlCol="false" tIns="0" lIns="0" bIns="0" rIns="0">
            <a:spAutoFit/>
          </a:bodyPr>
          <a:lstStyle/>
          <a:p>
            <a:pPr algn="l">
              <a:lnSpc>
                <a:spcPts val="8400"/>
              </a:lnSpc>
              <a:spcBef>
                <a:spcPct val="0"/>
              </a:spcBef>
            </a:pPr>
            <a:r>
              <a:rPr lang="en-US" sz="6000">
                <a:solidFill>
                  <a:srgbClr val="2A441A"/>
                </a:solidFill>
                <a:latin typeface="League Spartan"/>
                <a:ea typeface="League Spartan"/>
                <a:cs typeface="League Spartan"/>
                <a:sym typeface="League Spartan"/>
              </a:rPr>
              <a:t>DATA OVERVIEW</a:t>
            </a:r>
          </a:p>
        </p:txBody>
      </p:sp>
      <p:sp>
        <p:nvSpPr>
          <p:cNvPr name="TextBox 6" id="6"/>
          <p:cNvSpPr txBox="true"/>
          <p:nvPr/>
        </p:nvSpPr>
        <p:spPr>
          <a:xfrm rot="0">
            <a:off x="1028700" y="3255759"/>
            <a:ext cx="9272580" cy="3661181"/>
          </a:xfrm>
          <a:prstGeom prst="rect">
            <a:avLst/>
          </a:prstGeom>
        </p:spPr>
        <p:txBody>
          <a:bodyPr anchor="t" rtlCol="false" tIns="0" lIns="0" bIns="0" rIns="0">
            <a:spAutoFit/>
          </a:bodyPr>
          <a:lstStyle/>
          <a:p>
            <a:pPr algn="l" marL="693069" indent="-346534" lvl="1">
              <a:lnSpc>
                <a:spcPts val="4815"/>
              </a:lnSpc>
              <a:buFont typeface="Arial"/>
              <a:buChar char="•"/>
            </a:pPr>
            <a:r>
              <a:rPr lang="en-US" sz="3210">
                <a:solidFill>
                  <a:srgbClr val="000000"/>
                </a:solidFill>
                <a:latin typeface="Arimo"/>
                <a:ea typeface="Arimo"/>
                <a:cs typeface="Arimo"/>
                <a:sym typeface="Arimo"/>
              </a:rPr>
              <a:t>2 datasets: Matches and EloRatings</a:t>
            </a:r>
          </a:p>
          <a:p>
            <a:pPr algn="l" marL="693069" indent="-346534" lvl="1">
              <a:lnSpc>
                <a:spcPts val="4815"/>
              </a:lnSpc>
              <a:buFont typeface="Arial"/>
              <a:buChar char="•"/>
            </a:pPr>
            <a:r>
              <a:rPr lang="en-US" sz="3210">
                <a:solidFill>
                  <a:srgbClr val="000000"/>
                </a:solidFill>
                <a:latin typeface="Arimo"/>
                <a:ea typeface="Arimo"/>
                <a:cs typeface="Arimo"/>
                <a:sym typeface="Arimo"/>
              </a:rPr>
              <a:t>Match history spans from 2000–2024</a:t>
            </a:r>
          </a:p>
          <a:p>
            <a:pPr algn="l" marL="693069" indent="-346534" lvl="1">
              <a:lnSpc>
                <a:spcPts val="4815"/>
              </a:lnSpc>
              <a:buFont typeface="Arial"/>
              <a:buChar char="•"/>
            </a:pPr>
            <a:r>
              <a:rPr lang="en-US" b="true" sz="3210">
                <a:solidFill>
                  <a:srgbClr val="000000"/>
                </a:solidFill>
                <a:latin typeface="Arimo Bold"/>
                <a:ea typeface="Arimo Bold"/>
                <a:cs typeface="Arimo Bold"/>
                <a:sym typeface="Arimo Bold"/>
              </a:rPr>
              <a:t>226k matches</a:t>
            </a:r>
            <a:r>
              <a:rPr lang="en-US" sz="3210">
                <a:solidFill>
                  <a:srgbClr val="000000"/>
                </a:solidFill>
                <a:latin typeface="Arimo"/>
                <a:ea typeface="Arimo"/>
                <a:cs typeface="Arimo"/>
                <a:sym typeface="Arimo"/>
              </a:rPr>
              <a:t> </a:t>
            </a:r>
          </a:p>
          <a:p>
            <a:pPr algn="l" marL="693069" indent="-346534" lvl="1">
              <a:lnSpc>
                <a:spcPts val="4815"/>
              </a:lnSpc>
              <a:buFont typeface="Arial"/>
              <a:buChar char="•"/>
            </a:pPr>
            <a:r>
              <a:rPr lang="en-US" b="true" sz="3210">
                <a:solidFill>
                  <a:srgbClr val="000000"/>
                </a:solidFill>
                <a:latin typeface="Arimo Bold"/>
                <a:ea typeface="Arimo Bold"/>
                <a:cs typeface="Arimo Bold"/>
                <a:sym typeface="Arimo Bold"/>
              </a:rPr>
              <a:t>900 t</a:t>
            </a:r>
            <a:r>
              <a:rPr lang="en-US" b="true" sz="3210">
                <a:solidFill>
                  <a:srgbClr val="000000"/>
                </a:solidFill>
                <a:latin typeface="Arimo Bold"/>
                <a:ea typeface="Arimo Bold"/>
                <a:cs typeface="Arimo Bold"/>
                <a:sym typeface="Arimo Bold"/>
              </a:rPr>
              <a:t>eams</a:t>
            </a:r>
            <a:r>
              <a:rPr lang="en-US" sz="3210">
                <a:solidFill>
                  <a:srgbClr val="000000"/>
                </a:solidFill>
                <a:latin typeface="Arimo"/>
                <a:ea typeface="Arimo"/>
                <a:cs typeface="Arimo"/>
                <a:sym typeface="Arimo"/>
              </a:rPr>
              <a:t> from all major leagues worldwide </a:t>
            </a:r>
          </a:p>
          <a:p>
            <a:pPr algn="l" marL="693069" indent="-346534" lvl="1">
              <a:lnSpc>
                <a:spcPts val="4815"/>
              </a:lnSpc>
              <a:buFont typeface="Arial"/>
              <a:buChar char="•"/>
            </a:pPr>
            <a:r>
              <a:rPr lang="en-US" sz="3210">
                <a:solidFill>
                  <a:srgbClr val="000000"/>
                </a:solidFill>
                <a:latin typeface="Arimo"/>
                <a:ea typeface="Arimo"/>
                <a:cs typeface="Arimo"/>
                <a:sym typeface="Arimo"/>
              </a:rPr>
              <a:t>Game statistics (Shots, Fouls, Corners, Yellow Cards)</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Freeform 3" id="3"/>
          <p:cNvSpPr/>
          <p:nvPr/>
        </p:nvSpPr>
        <p:spPr>
          <a:xfrm flipH="false" flipV="false" rot="0">
            <a:off x="892975" y="2618768"/>
            <a:ext cx="7954966" cy="5655879"/>
          </a:xfrm>
          <a:custGeom>
            <a:avLst/>
            <a:gdLst/>
            <a:ahLst/>
            <a:cxnLst/>
            <a:rect r="r" b="b" t="t" l="l"/>
            <a:pathLst>
              <a:path h="5655879" w="7954966">
                <a:moveTo>
                  <a:pt x="0" y="0"/>
                </a:moveTo>
                <a:lnTo>
                  <a:pt x="7954966" y="0"/>
                </a:lnTo>
                <a:lnTo>
                  <a:pt x="7954966" y="5655879"/>
                </a:lnTo>
                <a:lnTo>
                  <a:pt x="0" y="5655879"/>
                </a:lnTo>
                <a:lnTo>
                  <a:pt x="0" y="0"/>
                </a:lnTo>
                <a:close/>
              </a:path>
            </a:pathLst>
          </a:custGeom>
          <a:blipFill>
            <a:blip r:embed="rId4"/>
            <a:stretch>
              <a:fillRect l="0" t="-10658" r="0" b="-5377"/>
            </a:stretch>
          </a:blipFill>
        </p:spPr>
      </p:sp>
      <p:sp>
        <p:nvSpPr>
          <p:cNvPr name="Freeform 4" id="4"/>
          <p:cNvSpPr/>
          <p:nvPr/>
        </p:nvSpPr>
        <p:spPr>
          <a:xfrm flipH="false" flipV="false" rot="0">
            <a:off x="9495052" y="2618768"/>
            <a:ext cx="7899972" cy="5655879"/>
          </a:xfrm>
          <a:custGeom>
            <a:avLst/>
            <a:gdLst/>
            <a:ahLst/>
            <a:cxnLst/>
            <a:rect r="r" b="b" t="t" l="l"/>
            <a:pathLst>
              <a:path h="5655879" w="7899972">
                <a:moveTo>
                  <a:pt x="0" y="0"/>
                </a:moveTo>
                <a:lnTo>
                  <a:pt x="7899973" y="0"/>
                </a:lnTo>
                <a:lnTo>
                  <a:pt x="7899973" y="5655879"/>
                </a:lnTo>
                <a:lnTo>
                  <a:pt x="0" y="5655879"/>
                </a:lnTo>
                <a:lnTo>
                  <a:pt x="0" y="0"/>
                </a:lnTo>
                <a:close/>
              </a:path>
            </a:pathLst>
          </a:custGeom>
          <a:blipFill>
            <a:blip r:embed="rId5"/>
            <a:stretch>
              <a:fillRect l="0" t="-9793" r="0" b="-4915"/>
            </a:stretch>
          </a:blipFill>
        </p:spPr>
      </p:sp>
      <p:sp>
        <p:nvSpPr>
          <p:cNvPr name="TextBox 5" id="5"/>
          <p:cNvSpPr txBox="true"/>
          <p:nvPr/>
        </p:nvSpPr>
        <p:spPr>
          <a:xfrm rot="0">
            <a:off x="892975" y="420204"/>
            <a:ext cx="12135002" cy="1049224"/>
          </a:xfrm>
          <a:prstGeom prst="rect">
            <a:avLst/>
          </a:prstGeom>
        </p:spPr>
        <p:txBody>
          <a:bodyPr anchor="t" rtlCol="false" tIns="0" lIns="0" bIns="0" rIns="0">
            <a:spAutoFit/>
          </a:bodyPr>
          <a:lstStyle/>
          <a:p>
            <a:pPr algn="l">
              <a:lnSpc>
                <a:spcPts val="8588"/>
              </a:lnSpc>
              <a:spcBef>
                <a:spcPct val="0"/>
              </a:spcBef>
            </a:pPr>
            <a:r>
              <a:rPr lang="en-US" sz="6134">
                <a:solidFill>
                  <a:srgbClr val="2A441A"/>
                </a:solidFill>
                <a:latin typeface="League Spartan"/>
                <a:ea typeface="League Spartan"/>
                <a:cs typeface="League Spartan"/>
                <a:sym typeface="League Spartan"/>
              </a:rPr>
              <a:t>YELLOW CARDS FREQUENCY</a:t>
            </a:r>
          </a:p>
        </p:txBody>
      </p:sp>
      <p:sp>
        <p:nvSpPr>
          <p:cNvPr name="TextBox 6" id="6"/>
          <p:cNvSpPr txBox="true"/>
          <p:nvPr/>
        </p:nvSpPr>
        <p:spPr>
          <a:xfrm rot="0">
            <a:off x="10848896" y="1945678"/>
            <a:ext cx="5192285" cy="673090"/>
          </a:xfrm>
          <a:prstGeom prst="rect">
            <a:avLst/>
          </a:prstGeom>
        </p:spPr>
        <p:txBody>
          <a:bodyPr anchor="t" rtlCol="false" tIns="0" lIns="0" bIns="0" rIns="0">
            <a:spAutoFit/>
          </a:bodyPr>
          <a:lstStyle/>
          <a:p>
            <a:pPr algn="ctr">
              <a:lnSpc>
                <a:spcPts val="5611"/>
              </a:lnSpc>
              <a:spcBef>
                <a:spcPct val="0"/>
              </a:spcBef>
            </a:pPr>
            <a:r>
              <a:rPr lang="en-US" sz="4008">
                <a:solidFill>
                  <a:srgbClr val="2A441A"/>
                </a:solidFill>
                <a:latin typeface="League Spartan"/>
                <a:ea typeface="League Spartan"/>
                <a:cs typeface="League Spartan"/>
                <a:sym typeface="League Spartan"/>
              </a:rPr>
              <a:t>AWAY GAME</a:t>
            </a:r>
          </a:p>
        </p:txBody>
      </p:sp>
      <p:sp>
        <p:nvSpPr>
          <p:cNvPr name="TextBox 7" id="7"/>
          <p:cNvSpPr txBox="true"/>
          <p:nvPr/>
        </p:nvSpPr>
        <p:spPr>
          <a:xfrm rot="0">
            <a:off x="2274316" y="1945678"/>
            <a:ext cx="5192285" cy="673090"/>
          </a:xfrm>
          <a:prstGeom prst="rect">
            <a:avLst/>
          </a:prstGeom>
        </p:spPr>
        <p:txBody>
          <a:bodyPr anchor="t" rtlCol="false" tIns="0" lIns="0" bIns="0" rIns="0">
            <a:spAutoFit/>
          </a:bodyPr>
          <a:lstStyle/>
          <a:p>
            <a:pPr algn="ctr">
              <a:lnSpc>
                <a:spcPts val="5611"/>
              </a:lnSpc>
              <a:spcBef>
                <a:spcPct val="0"/>
              </a:spcBef>
            </a:pPr>
            <a:r>
              <a:rPr lang="en-US" sz="4008">
                <a:solidFill>
                  <a:srgbClr val="2A441A"/>
                </a:solidFill>
                <a:latin typeface="League Spartan"/>
                <a:ea typeface="League Spartan"/>
                <a:cs typeface="League Spartan"/>
                <a:sym typeface="League Spartan"/>
              </a:rPr>
              <a:t>HOME GAME</a:t>
            </a:r>
          </a:p>
        </p:txBody>
      </p:sp>
      <p:sp>
        <p:nvSpPr>
          <p:cNvPr name="TextBox 8" id="8"/>
          <p:cNvSpPr txBox="true"/>
          <p:nvPr/>
        </p:nvSpPr>
        <p:spPr>
          <a:xfrm rot="0">
            <a:off x="1101506" y="8766254"/>
            <a:ext cx="16084988" cy="936467"/>
          </a:xfrm>
          <a:prstGeom prst="rect">
            <a:avLst/>
          </a:prstGeom>
        </p:spPr>
        <p:txBody>
          <a:bodyPr anchor="t" rtlCol="false" tIns="0" lIns="0" bIns="0" rIns="0">
            <a:spAutoFit/>
          </a:bodyPr>
          <a:lstStyle/>
          <a:p>
            <a:pPr algn="ctr">
              <a:lnSpc>
                <a:spcPts val="3828"/>
              </a:lnSpc>
            </a:pPr>
            <a:r>
              <a:rPr lang="en-US" sz="2734">
                <a:solidFill>
                  <a:srgbClr val="000000"/>
                </a:solidFill>
                <a:latin typeface="Canva Sans"/>
                <a:ea typeface="Canva Sans"/>
                <a:cs typeface="Canva Sans"/>
                <a:sym typeface="Canva Sans"/>
              </a:rPr>
              <a:t>Both team categories receives 1 - 2 yellow cards per game</a:t>
            </a:r>
          </a:p>
          <a:p>
            <a:pPr algn="ctr">
              <a:lnSpc>
                <a:spcPts val="3828"/>
              </a:lnSpc>
            </a:pPr>
            <a:r>
              <a:rPr lang="en-US" sz="2734">
                <a:solidFill>
                  <a:srgbClr val="000000"/>
                </a:solidFill>
                <a:latin typeface="Canva Sans"/>
                <a:ea typeface="Canva Sans"/>
                <a:cs typeface="Canva Sans"/>
                <a:sym typeface="Canva Sans"/>
              </a:rPr>
              <a:t>At</a:t>
            </a:r>
            <a:r>
              <a:rPr lang="en-US" sz="2734" b="true">
                <a:solidFill>
                  <a:srgbClr val="000000"/>
                </a:solidFill>
                <a:latin typeface="Canva Sans Bold"/>
                <a:ea typeface="Canva Sans Bold"/>
                <a:cs typeface="Canva Sans Bold"/>
                <a:sym typeface="Canva Sans Bold"/>
              </a:rPr>
              <a:t> home game</a:t>
            </a:r>
            <a:r>
              <a:rPr lang="en-US" sz="2734">
                <a:solidFill>
                  <a:srgbClr val="000000"/>
                </a:solidFill>
                <a:latin typeface="Canva Sans"/>
                <a:ea typeface="Canva Sans"/>
                <a:cs typeface="Canva Sans"/>
                <a:sym typeface="Canva Sans"/>
              </a:rPr>
              <a:t>, </a:t>
            </a:r>
            <a:r>
              <a:rPr lang="en-US" sz="2734" b="true">
                <a:solidFill>
                  <a:srgbClr val="0000FF"/>
                </a:solidFill>
                <a:latin typeface="Canva Sans Bold"/>
                <a:ea typeface="Canva Sans Bold"/>
                <a:cs typeface="Canva Sans Bold"/>
                <a:sym typeface="Canva Sans Bold"/>
              </a:rPr>
              <a:t>Top 25% ELO teams</a:t>
            </a:r>
            <a:r>
              <a:rPr lang="en-US" sz="2734">
                <a:solidFill>
                  <a:srgbClr val="000000"/>
                </a:solidFill>
                <a:latin typeface="Canva Sans"/>
                <a:ea typeface="Canva Sans"/>
                <a:cs typeface="Canva Sans"/>
                <a:sym typeface="Canva Sans"/>
              </a:rPr>
              <a:t> tend to display better discipline</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grpSp>
        <p:nvGrpSpPr>
          <p:cNvPr name="Group 3" id="3"/>
          <p:cNvGrpSpPr/>
          <p:nvPr/>
        </p:nvGrpSpPr>
        <p:grpSpPr>
          <a:xfrm rot="0">
            <a:off x="1724333" y="3919032"/>
            <a:ext cx="14839335" cy="1033554"/>
            <a:chOff x="0" y="0"/>
            <a:chExt cx="3908302" cy="272212"/>
          </a:xfrm>
        </p:grpSpPr>
        <p:sp>
          <p:nvSpPr>
            <p:cNvPr name="Freeform 4" id="4"/>
            <p:cNvSpPr/>
            <p:nvPr/>
          </p:nvSpPr>
          <p:spPr>
            <a:xfrm flipH="false" flipV="false" rot="0">
              <a:off x="0" y="0"/>
              <a:ext cx="3908302" cy="272212"/>
            </a:xfrm>
            <a:custGeom>
              <a:avLst/>
              <a:gdLst/>
              <a:ahLst/>
              <a:cxnLst/>
              <a:rect r="r" b="b" t="t" l="l"/>
              <a:pathLst>
                <a:path h="272212" w="3908302">
                  <a:moveTo>
                    <a:pt x="0" y="0"/>
                  </a:moveTo>
                  <a:lnTo>
                    <a:pt x="3908302" y="0"/>
                  </a:lnTo>
                  <a:lnTo>
                    <a:pt x="3908302" y="272212"/>
                  </a:lnTo>
                  <a:lnTo>
                    <a:pt x="0" y="272212"/>
                  </a:lnTo>
                  <a:close/>
                </a:path>
              </a:pathLst>
            </a:custGeom>
            <a:solidFill>
              <a:srgbClr val="2A441A"/>
            </a:solidFill>
          </p:spPr>
        </p:sp>
        <p:sp>
          <p:nvSpPr>
            <p:cNvPr name="TextBox 5" id="5"/>
            <p:cNvSpPr txBox="true"/>
            <p:nvPr/>
          </p:nvSpPr>
          <p:spPr>
            <a:xfrm>
              <a:off x="0" y="-47625"/>
              <a:ext cx="3908302" cy="319837"/>
            </a:xfrm>
            <a:prstGeom prst="rect">
              <a:avLst/>
            </a:prstGeom>
          </p:spPr>
          <p:txBody>
            <a:bodyPr anchor="ctr" rtlCol="false" tIns="50800" lIns="50800" bIns="50800" rIns="50800"/>
            <a:lstStyle/>
            <a:p>
              <a:pPr algn="ctr">
                <a:lnSpc>
                  <a:spcPts val="3479"/>
                </a:lnSpc>
              </a:pPr>
            </a:p>
          </p:txBody>
        </p:sp>
      </p:grpSp>
      <p:sp>
        <p:nvSpPr>
          <p:cNvPr name="TextBox 6" id="6"/>
          <p:cNvSpPr txBox="true"/>
          <p:nvPr/>
        </p:nvSpPr>
        <p:spPr>
          <a:xfrm rot="0">
            <a:off x="4478046" y="895350"/>
            <a:ext cx="9331908" cy="1226714"/>
          </a:xfrm>
          <a:prstGeom prst="rect">
            <a:avLst/>
          </a:prstGeom>
        </p:spPr>
        <p:txBody>
          <a:bodyPr anchor="t" rtlCol="false" tIns="0" lIns="0" bIns="0" rIns="0">
            <a:spAutoFit/>
          </a:bodyPr>
          <a:lstStyle/>
          <a:p>
            <a:pPr algn="ctr">
              <a:lnSpc>
                <a:spcPts val="10085"/>
              </a:lnSpc>
              <a:spcBef>
                <a:spcPct val="0"/>
              </a:spcBef>
            </a:pPr>
            <a:r>
              <a:rPr lang="en-US" sz="7204">
                <a:solidFill>
                  <a:srgbClr val="2A441A"/>
                </a:solidFill>
                <a:latin typeface="League Spartan"/>
                <a:ea typeface="League Spartan"/>
                <a:cs typeface="League Spartan"/>
                <a:sym typeface="League Spartan"/>
              </a:rPr>
              <a:t>CONCLUSION</a:t>
            </a:r>
          </a:p>
        </p:txBody>
      </p:sp>
      <p:sp>
        <p:nvSpPr>
          <p:cNvPr name="TextBox 7" id="7"/>
          <p:cNvSpPr txBox="true"/>
          <p:nvPr/>
        </p:nvSpPr>
        <p:spPr>
          <a:xfrm rot="0">
            <a:off x="1964438" y="4125009"/>
            <a:ext cx="14359125" cy="506609"/>
          </a:xfrm>
          <a:prstGeom prst="rect">
            <a:avLst/>
          </a:prstGeom>
        </p:spPr>
        <p:txBody>
          <a:bodyPr anchor="t" rtlCol="false" tIns="0" lIns="0" bIns="0" rIns="0">
            <a:spAutoFit/>
          </a:bodyPr>
          <a:lstStyle/>
          <a:p>
            <a:pPr algn="l">
              <a:lnSpc>
                <a:spcPts val="4151"/>
              </a:lnSpc>
              <a:spcBef>
                <a:spcPct val="0"/>
              </a:spcBef>
            </a:pPr>
            <a:r>
              <a:rPr lang="en-US" sz="2965">
                <a:solidFill>
                  <a:srgbClr val="FFFFFF"/>
                </a:solidFill>
                <a:latin typeface="Canva Sans"/>
                <a:ea typeface="Canva Sans"/>
                <a:cs typeface="Canva Sans"/>
                <a:sym typeface="Canva Sans"/>
              </a:rPr>
              <a:t>Top 25%</a:t>
            </a:r>
            <a:r>
              <a:rPr lang="en-US" sz="2965">
                <a:solidFill>
                  <a:srgbClr val="FFFFFF"/>
                </a:solidFill>
                <a:latin typeface="Canva Sans"/>
                <a:ea typeface="Canva Sans"/>
                <a:cs typeface="Canva Sans"/>
                <a:sym typeface="Canva Sans"/>
              </a:rPr>
              <a:t> teams tend to outshoot and have more corners than their opponents.</a:t>
            </a:r>
          </a:p>
        </p:txBody>
      </p:sp>
      <p:grpSp>
        <p:nvGrpSpPr>
          <p:cNvPr name="Group 8" id="8"/>
          <p:cNvGrpSpPr/>
          <p:nvPr/>
        </p:nvGrpSpPr>
        <p:grpSpPr>
          <a:xfrm rot="0">
            <a:off x="1724333" y="5146081"/>
            <a:ext cx="14839335" cy="1440365"/>
            <a:chOff x="0" y="0"/>
            <a:chExt cx="3908302" cy="379355"/>
          </a:xfrm>
        </p:grpSpPr>
        <p:sp>
          <p:nvSpPr>
            <p:cNvPr name="Freeform 9" id="9"/>
            <p:cNvSpPr/>
            <p:nvPr/>
          </p:nvSpPr>
          <p:spPr>
            <a:xfrm flipH="false" flipV="false" rot="0">
              <a:off x="0" y="0"/>
              <a:ext cx="3908302" cy="379355"/>
            </a:xfrm>
            <a:custGeom>
              <a:avLst/>
              <a:gdLst/>
              <a:ahLst/>
              <a:cxnLst/>
              <a:rect r="r" b="b" t="t" l="l"/>
              <a:pathLst>
                <a:path h="379355" w="3908302">
                  <a:moveTo>
                    <a:pt x="0" y="0"/>
                  </a:moveTo>
                  <a:lnTo>
                    <a:pt x="3908302" y="0"/>
                  </a:lnTo>
                  <a:lnTo>
                    <a:pt x="3908302" y="379355"/>
                  </a:lnTo>
                  <a:lnTo>
                    <a:pt x="0" y="379355"/>
                  </a:lnTo>
                  <a:close/>
                </a:path>
              </a:pathLst>
            </a:custGeom>
            <a:solidFill>
              <a:srgbClr val="2A441A"/>
            </a:solidFill>
          </p:spPr>
        </p:sp>
        <p:sp>
          <p:nvSpPr>
            <p:cNvPr name="TextBox 10" id="10"/>
            <p:cNvSpPr txBox="true"/>
            <p:nvPr/>
          </p:nvSpPr>
          <p:spPr>
            <a:xfrm>
              <a:off x="0" y="-47625"/>
              <a:ext cx="3908302" cy="426980"/>
            </a:xfrm>
            <a:prstGeom prst="rect">
              <a:avLst/>
            </a:prstGeom>
          </p:spPr>
          <p:txBody>
            <a:bodyPr anchor="ctr" rtlCol="false" tIns="50800" lIns="50800" bIns="50800" rIns="50800"/>
            <a:lstStyle/>
            <a:p>
              <a:pPr algn="ctr">
                <a:lnSpc>
                  <a:spcPts val="3479"/>
                </a:lnSpc>
              </a:pPr>
            </a:p>
          </p:txBody>
        </p:sp>
      </p:grpSp>
      <p:sp>
        <p:nvSpPr>
          <p:cNvPr name="TextBox 11" id="11"/>
          <p:cNvSpPr txBox="true"/>
          <p:nvPr/>
        </p:nvSpPr>
        <p:spPr>
          <a:xfrm rot="0">
            <a:off x="1964438" y="5352058"/>
            <a:ext cx="14359125" cy="1031393"/>
          </a:xfrm>
          <a:prstGeom prst="rect">
            <a:avLst/>
          </a:prstGeom>
        </p:spPr>
        <p:txBody>
          <a:bodyPr anchor="t" rtlCol="false" tIns="0" lIns="0" bIns="0" rIns="0">
            <a:spAutoFit/>
          </a:bodyPr>
          <a:lstStyle/>
          <a:p>
            <a:pPr algn="l">
              <a:lnSpc>
                <a:spcPts val="4151"/>
              </a:lnSpc>
              <a:spcBef>
                <a:spcPct val="0"/>
              </a:spcBef>
            </a:pPr>
            <a:r>
              <a:rPr lang="en-US" sz="2965">
                <a:solidFill>
                  <a:srgbClr val="FFFFFF"/>
                </a:solidFill>
                <a:latin typeface="Canva Sans"/>
                <a:ea typeface="Canva Sans"/>
                <a:cs typeface="Canva Sans"/>
                <a:sym typeface="Canva Sans"/>
              </a:rPr>
              <a:t>Bottom 25% teams are less consistent than Top 25% teams at outshooting and having more corners.</a:t>
            </a:r>
            <a:r>
              <a:rPr lang="en-US" sz="2965">
                <a:solidFill>
                  <a:srgbClr val="FFFFFF"/>
                </a:solidFill>
                <a:latin typeface="Canva Sans"/>
                <a:ea typeface="Canva Sans"/>
                <a:cs typeface="Canva Sans"/>
                <a:sym typeface="Canva Sans"/>
              </a:rPr>
              <a:t> </a:t>
            </a:r>
          </a:p>
        </p:txBody>
      </p:sp>
      <p:grpSp>
        <p:nvGrpSpPr>
          <p:cNvPr name="Group 12" id="12"/>
          <p:cNvGrpSpPr/>
          <p:nvPr/>
        </p:nvGrpSpPr>
        <p:grpSpPr>
          <a:xfrm rot="0">
            <a:off x="1724333" y="6776946"/>
            <a:ext cx="14839335" cy="1033554"/>
            <a:chOff x="0" y="0"/>
            <a:chExt cx="3908302" cy="272212"/>
          </a:xfrm>
        </p:grpSpPr>
        <p:sp>
          <p:nvSpPr>
            <p:cNvPr name="Freeform 13" id="13"/>
            <p:cNvSpPr/>
            <p:nvPr/>
          </p:nvSpPr>
          <p:spPr>
            <a:xfrm flipH="false" flipV="false" rot="0">
              <a:off x="0" y="0"/>
              <a:ext cx="3908302" cy="272212"/>
            </a:xfrm>
            <a:custGeom>
              <a:avLst/>
              <a:gdLst/>
              <a:ahLst/>
              <a:cxnLst/>
              <a:rect r="r" b="b" t="t" l="l"/>
              <a:pathLst>
                <a:path h="272212" w="3908302">
                  <a:moveTo>
                    <a:pt x="0" y="0"/>
                  </a:moveTo>
                  <a:lnTo>
                    <a:pt x="3908302" y="0"/>
                  </a:lnTo>
                  <a:lnTo>
                    <a:pt x="3908302" y="272212"/>
                  </a:lnTo>
                  <a:lnTo>
                    <a:pt x="0" y="272212"/>
                  </a:lnTo>
                  <a:close/>
                </a:path>
              </a:pathLst>
            </a:custGeom>
            <a:solidFill>
              <a:srgbClr val="2A441A"/>
            </a:solidFill>
          </p:spPr>
        </p:sp>
        <p:sp>
          <p:nvSpPr>
            <p:cNvPr name="TextBox 14" id="14"/>
            <p:cNvSpPr txBox="true"/>
            <p:nvPr/>
          </p:nvSpPr>
          <p:spPr>
            <a:xfrm>
              <a:off x="0" y="-47625"/>
              <a:ext cx="3908302" cy="319837"/>
            </a:xfrm>
            <a:prstGeom prst="rect">
              <a:avLst/>
            </a:prstGeom>
          </p:spPr>
          <p:txBody>
            <a:bodyPr anchor="ctr" rtlCol="false" tIns="50800" lIns="50800" bIns="50800" rIns="50800"/>
            <a:lstStyle/>
            <a:p>
              <a:pPr algn="ctr">
                <a:lnSpc>
                  <a:spcPts val="3479"/>
                </a:lnSpc>
              </a:pPr>
            </a:p>
          </p:txBody>
        </p:sp>
      </p:grpSp>
      <p:sp>
        <p:nvSpPr>
          <p:cNvPr name="TextBox 15" id="15"/>
          <p:cNvSpPr txBox="true"/>
          <p:nvPr/>
        </p:nvSpPr>
        <p:spPr>
          <a:xfrm rot="0">
            <a:off x="1964438" y="6982923"/>
            <a:ext cx="14359125" cy="506609"/>
          </a:xfrm>
          <a:prstGeom prst="rect">
            <a:avLst/>
          </a:prstGeom>
        </p:spPr>
        <p:txBody>
          <a:bodyPr anchor="t" rtlCol="false" tIns="0" lIns="0" bIns="0" rIns="0">
            <a:spAutoFit/>
          </a:bodyPr>
          <a:lstStyle/>
          <a:p>
            <a:pPr algn="l">
              <a:lnSpc>
                <a:spcPts val="4151"/>
              </a:lnSpc>
              <a:spcBef>
                <a:spcPct val="0"/>
              </a:spcBef>
            </a:pPr>
            <a:r>
              <a:rPr lang="en-US" sz="2965">
                <a:solidFill>
                  <a:srgbClr val="FFFFFF"/>
                </a:solidFill>
                <a:latin typeface="Canva Sans"/>
                <a:ea typeface="Canva Sans"/>
                <a:cs typeface="Canva Sans"/>
                <a:sym typeface="Canva Sans"/>
              </a:rPr>
              <a:t>They also rely more on these factors for their form.</a:t>
            </a:r>
            <a:r>
              <a:rPr lang="en-US" sz="2965">
                <a:solidFill>
                  <a:srgbClr val="FFFFFF"/>
                </a:solidFill>
                <a:latin typeface="Canva Sans"/>
                <a:ea typeface="Canva Sans"/>
                <a:cs typeface="Canva Sans"/>
                <a:sym typeface="Canva Sans"/>
              </a:rPr>
              <a:t> </a:t>
            </a:r>
          </a:p>
        </p:txBody>
      </p:sp>
      <p:grpSp>
        <p:nvGrpSpPr>
          <p:cNvPr name="Group 16" id="16"/>
          <p:cNvGrpSpPr/>
          <p:nvPr/>
        </p:nvGrpSpPr>
        <p:grpSpPr>
          <a:xfrm rot="0">
            <a:off x="1724333" y="2713469"/>
            <a:ext cx="14839335" cy="1015063"/>
            <a:chOff x="0" y="0"/>
            <a:chExt cx="3908302" cy="267342"/>
          </a:xfrm>
        </p:grpSpPr>
        <p:sp>
          <p:nvSpPr>
            <p:cNvPr name="Freeform 17" id="17"/>
            <p:cNvSpPr/>
            <p:nvPr/>
          </p:nvSpPr>
          <p:spPr>
            <a:xfrm flipH="false" flipV="false" rot="0">
              <a:off x="0" y="0"/>
              <a:ext cx="3908302" cy="267342"/>
            </a:xfrm>
            <a:custGeom>
              <a:avLst/>
              <a:gdLst/>
              <a:ahLst/>
              <a:cxnLst/>
              <a:rect r="r" b="b" t="t" l="l"/>
              <a:pathLst>
                <a:path h="267342" w="3908302">
                  <a:moveTo>
                    <a:pt x="0" y="0"/>
                  </a:moveTo>
                  <a:lnTo>
                    <a:pt x="3908302" y="0"/>
                  </a:lnTo>
                  <a:lnTo>
                    <a:pt x="3908302" y="267342"/>
                  </a:lnTo>
                  <a:lnTo>
                    <a:pt x="0" y="267342"/>
                  </a:lnTo>
                  <a:close/>
                </a:path>
              </a:pathLst>
            </a:custGeom>
            <a:solidFill>
              <a:srgbClr val="2A441A"/>
            </a:solidFill>
          </p:spPr>
        </p:sp>
        <p:sp>
          <p:nvSpPr>
            <p:cNvPr name="TextBox 18" id="18"/>
            <p:cNvSpPr txBox="true"/>
            <p:nvPr/>
          </p:nvSpPr>
          <p:spPr>
            <a:xfrm>
              <a:off x="0" y="-47625"/>
              <a:ext cx="3908302" cy="314967"/>
            </a:xfrm>
            <a:prstGeom prst="rect">
              <a:avLst/>
            </a:prstGeom>
          </p:spPr>
          <p:txBody>
            <a:bodyPr anchor="ctr" rtlCol="false" tIns="50800" lIns="50800" bIns="50800" rIns="50800"/>
            <a:lstStyle/>
            <a:p>
              <a:pPr algn="ctr">
                <a:lnSpc>
                  <a:spcPts val="3479"/>
                </a:lnSpc>
              </a:pPr>
            </a:p>
          </p:txBody>
        </p:sp>
      </p:grpSp>
      <p:sp>
        <p:nvSpPr>
          <p:cNvPr name="TextBox 19" id="19"/>
          <p:cNvSpPr txBox="true"/>
          <p:nvPr/>
        </p:nvSpPr>
        <p:spPr>
          <a:xfrm rot="0">
            <a:off x="1964438" y="2900955"/>
            <a:ext cx="14359125" cy="506609"/>
          </a:xfrm>
          <a:prstGeom prst="rect">
            <a:avLst/>
          </a:prstGeom>
        </p:spPr>
        <p:txBody>
          <a:bodyPr anchor="t" rtlCol="false" tIns="0" lIns="0" bIns="0" rIns="0">
            <a:spAutoFit/>
          </a:bodyPr>
          <a:lstStyle/>
          <a:p>
            <a:pPr algn="l">
              <a:lnSpc>
                <a:spcPts val="4151"/>
              </a:lnSpc>
              <a:spcBef>
                <a:spcPct val="0"/>
              </a:spcBef>
            </a:pPr>
            <a:r>
              <a:rPr lang="en-US" sz="2965">
                <a:solidFill>
                  <a:srgbClr val="FFFFFF"/>
                </a:solidFill>
                <a:latin typeface="Canva Sans"/>
                <a:ea typeface="Canva Sans"/>
                <a:cs typeface="Canva Sans"/>
                <a:sym typeface="Canva Sans"/>
              </a:rPr>
              <a:t>In general, teams perform better at home game rather than away game</a:t>
            </a:r>
          </a:p>
        </p:txBody>
      </p:sp>
      <p:grpSp>
        <p:nvGrpSpPr>
          <p:cNvPr name="Group 20" id="20"/>
          <p:cNvGrpSpPr/>
          <p:nvPr/>
        </p:nvGrpSpPr>
        <p:grpSpPr>
          <a:xfrm rot="0">
            <a:off x="1724333" y="8001000"/>
            <a:ext cx="14839335" cy="1495839"/>
            <a:chOff x="0" y="0"/>
            <a:chExt cx="3908302" cy="393966"/>
          </a:xfrm>
        </p:grpSpPr>
        <p:sp>
          <p:nvSpPr>
            <p:cNvPr name="Freeform 21" id="21"/>
            <p:cNvSpPr/>
            <p:nvPr/>
          </p:nvSpPr>
          <p:spPr>
            <a:xfrm flipH="false" flipV="false" rot="0">
              <a:off x="0" y="0"/>
              <a:ext cx="3908302" cy="393966"/>
            </a:xfrm>
            <a:custGeom>
              <a:avLst/>
              <a:gdLst/>
              <a:ahLst/>
              <a:cxnLst/>
              <a:rect r="r" b="b" t="t" l="l"/>
              <a:pathLst>
                <a:path h="393966" w="3908302">
                  <a:moveTo>
                    <a:pt x="0" y="0"/>
                  </a:moveTo>
                  <a:lnTo>
                    <a:pt x="3908302" y="0"/>
                  </a:lnTo>
                  <a:lnTo>
                    <a:pt x="3908302" y="393966"/>
                  </a:lnTo>
                  <a:lnTo>
                    <a:pt x="0" y="393966"/>
                  </a:lnTo>
                  <a:close/>
                </a:path>
              </a:pathLst>
            </a:custGeom>
            <a:solidFill>
              <a:srgbClr val="2A441A"/>
            </a:solidFill>
          </p:spPr>
        </p:sp>
        <p:sp>
          <p:nvSpPr>
            <p:cNvPr name="TextBox 22" id="22"/>
            <p:cNvSpPr txBox="true"/>
            <p:nvPr/>
          </p:nvSpPr>
          <p:spPr>
            <a:xfrm>
              <a:off x="0" y="-47625"/>
              <a:ext cx="3908302" cy="441591"/>
            </a:xfrm>
            <a:prstGeom prst="rect">
              <a:avLst/>
            </a:prstGeom>
          </p:spPr>
          <p:txBody>
            <a:bodyPr anchor="ctr" rtlCol="false" tIns="50800" lIns="50800" bIns="50800" rIns="50800"/>
            <a:lstStyle/>
            <a:p>
              <a:pPr algn="ctr">
                <a:lnSpc>
                  <a:spcPts val="3479"/>
                </a:lnSpc>
              </a:pPr>
            </a:p>
          </p:txBody>
        </p:sp>
      </p:grpSp>
      <p:sp>
        <p:nvSpPr>
          <p:cNvPr name="TextBox 23" id="23"/>
          <p:cNvSpPr txBox="true"/>
          <p:nvPr/>
        </p:nvSpPr>
        <p:spPr>
          <a:xfrm rot="0">
            <a:off x="1964438" y="8206977"/>
            <a:ext cx="14359125" cy="1031393"/>
          </a:xfrm>
          <a:prstGeom prst="rect">
            <a:avLst/>
          </a:prstGeom>
        </p:spPr>
        <p:txBody>
          <a:bodyPr anchor="t" rtlCol="false" tIns="0" lIns="0" bIns="0" rIns="0">
            <a:spAutoFit/>
          </a:bodyPr>
          <a:lstStyle/>
          <a:p>
            <a:pPr algn="l">
              <a:lnSpc>
                <a:spcPts val="4151"/>
              </a:lnSpc>
              <a:spcBef>
                <a:spcPct val="0"/>
              </a:spcBef>
            </a:pPr>
            <a:r>
              <a:rPr lang="en-US" sz="2965">
                <a:solidFill>
                  <a:srgbClr val="FFFFFF"/>
                </a:solidFill>
                <a:latin typeface="Canva Sans"/>
                <a:ea typeface="Canva Sans"/>
                <a:cs typeface="Canva Sans"/>
                <a:sym typeface="Canva Sans"/>
              </a:rPr>
              <a:t>Top 25% ELO teams might play more aggressively or more confident with attacking strategies compare to Bottom 25% teams </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3333" t="0" r="-33333" b="0"/>
            </a:stretch>
          </a:blipFill>
        </p:spPr>
      </p:sp>
      <p:sp>
        <p:nvSpPr>
          <p:cNvPr name="TextBox 3" id="3"/>
          <p:cNvSpPr txBox="true"/>
          <p:nvPr/>
        </p:nvSpPr>
        <p:spPr>
          <a:xfrm rot="0">
            <a:off x="3649991" y="3983320"/>
            <a:ext cx="10988017" cy="2082236"/>
          </a:xfrm>
          <a:prstGeom prst="rect">
            <a:avLst/>
          </a:prstGeom>
        </p:spPr>
        <p:txBody>
          <a:bodyPr anchor="t" rtlCol="false" tIns="0" lIns="0" bIns="0" rIns="0">
            <a:spAutoFit/>
          </a:bodyPr>
          <a:lstStyle/>
          <a:p>
            <a:pPr algn="l">
              <a:lnSpc>
                <a:spcPts val="17006"/>
              </a:lnSpc>
              <a:spcBef>
                <a:spcPct val="0"/>
              </a:spcBef>
            </a:pPr>
            <a:r>
              <a:rPr lang="en-US" sz="12147">
                <a:solidFill>
                  <a:srgbClr val="000000"/>
                </a:solidFill>
                <a:latin typeface="League Spartan"/>
                <a:ea typeface="League Spartan"/>
                <a:cs typeface="League Spartan"/>
                <a:sym typeface="League Spartan"/>
              </a:rPr>
              <a:t>THANK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grpSp>
        <p:nvGrpSpPr>
          <p:cNvPr name="Group 3" id="3"/>
          <p:cNvGrpSpPr/>
          <p:nvPr/>
        </p:nvGrpSpPr>
        <p:grpSpPr>
          <a:xfrm rot="0">
            <a:off x="0" y="3380604"/>
            <a:ext cx="18288000" cy="5039536"/>
            <a:chOff x="0" y="0"/>
            <a:chExt cx="1913878" cy="527398"/>
          </a:xfrm>
        </p:grpSpPr>
        <p:sp>
          <p:nvSpPr>
            <p:cNvPr name="Freeform 4" id="4"/>
            <p:cNvSpPr/>
            <p:nvPr/>
          </p:nvSpPr>
          <p:spPr>
            <a:xfrm flipH="false" flipV="false" rot="0">
              <a:off x="0" y="0"/>
              <a:ext cx="1913878" cy="527398"/>
            </a:xfrm>
            <a:custGeom>
              <a:avLst/>
              <a:gdLst/>
              <a:ahLst/>
              <a:cxnLst/>
              <a:rect r="r" b="b" t="t" l="l"/>
              <a:pathLst>
                <a:path h="527398" w="1913878">
                  <a:moveTo>
                    <a:pt x="0" y="0"/>
                  </a:moveTo>
                  <a:lnTo>
                    <a:pt x="1913878" y="0"/>
                  </a:lnTo>
                  <a:lnTo>
                    <a:pt x="1913878" y="527398"/>
                  </a:lnTo>
                  <a:lnTo>
                    <a:pt x="0" y="527398"/>
                  </a:lnTo>
                  <a:close/>
                </a:path>
              </a:pathLst>
            </a:custGeom>
            <a:blipFill>
              <a:blip r:embed="rId4"/>
              <a:stretch>
                <a:fillRect l="0" t="-70963" r="0" b="-70963"/>
              </a:stretch>
            </a:blipFill>
          </p:spPr>
        </p:sp>
      </p:grpSp>
      <p:grpSp>
        <p:nvGrpSpPr>
          <p:cNvPr name="Group 5" id="5"/>
          <p:cNvGrpSpPr/>
          <p:nvPr/>
        </p:nvGrpSpPr>
        <p:grpSpPr>
          <a:xfrm rot="0">
            <a:off x="3876629" y="4848833"/>
            <a:ext cx="10371050" cy="2014301"/>
            <a:chOff x="0" y="0"/>
            <a:chExt cx="2731470" cy="530515"/>
          </a:xfrm>
        </p:grpSpPr>
        <p:sp>
          <p:nvSpPr>
            <p:cNvPr name="Freeform 6" id="6"/>
            <p:cNvSpPr/>
            <p:nvPr/>
          </p:nvSpPr>
          <p:spPr>
            <a:xfrm flipH="false" flipV="false" rot="0">
              <a:off x="0" y="0"/>
              <a:ext cx="2731470" cy="530515"/>
            </a:xfrm>
            <a:custGeom>
              <a:avLst/>
              <a:gdLst/>
              <a:ahLst/>
              <a:cxnLst/>
              <a:rect r="r" b="b" t="t" l="l"/>
              <a:pathLst>
                <a:path h="530515" w="2731470">
                  <a:moveTo>
                    <a:pt x="0" y="0"/>
                  </a:moveTo>
                  <a:lnTo>
                    <a:pt x="2731470" y="0"/>
                  </a:lnTo>
                  <a:lnTo>
                    <a:pt x="2731470" y="530515"/>
                  </a:lnTo>
                  <a:lnTo>
                    <a:pt x="0" y="530515"/>
                  </a:lnTo>
                  <a:close/>
                </a:path>
              </a:pathLst>
            </a:custGeom>
            <a:solidFill>
              <a:srgbClr val="2A441A"/>
            </a:solidFill>
          </p:spPr>
        </p:sp>
        <p:sp>
          <p:nvSpPr>
            <p:cNvPr name="TextBox 7" id="7"/>
            <p:cNvSpPr txBox="true"/>
            <p:nvPr/>
          </p:nvSpPr>
          <p:spPr>
            <a:xfrm>
              <a:off x="0" y="57150"/>
              <a:ext cx="2731470" cy="473365"/>
            </a:xfrm>
            <a:prstGeom prst="rect">
              <a:avLst/>
            </a:prstGeom>
          </p:spPr>
          <p:txBody>
            <a:bodyPr anchor="ctr" rtlCol="false" tIns="50800" lIns="50800" bIns="50800" rIns="50800"/>
            <a:lstStyle/>
            <a:p>
              <a:pPr algn="ctr">
                <a:lnSpc>
                  <a:spcPts val="1890"/>
                </a:lnSpc>
              </a:pPr>
            </a:p>
          </p:txBody>
        </p:sp>
      </p:grpSp>
      <p:sp>
        <p:nvSpPr>
          <p:cNvPr name="TextBox 8" id="8"/>
          <p:cNvSpPr txBox="true"/>
          <p:nvPr/>
        </p:nvSpPr>
        <p:spPr>
          <a:xfrm rot="0">
            <a:off x="4478655" y="5418244"/>
            <a:ext cx="9330690" cy="1078556"/>
          </a:xfrm>
          <a:prstGeom prst="rect">
            <a:avLst/>
          </a:prstGeom>
        </p:spPr>
        <p:txBody>
          <a:bodyPr anchor="t" rtlCol="false" tIns="0" lIns="0" bIns="0" rIns="0">
            <a:spAutoFit/>
          </a:bodyPr>
          <a:lstStyle/>
          <a:p>
            <a:pPr algn="ctr">
              <a:lnSpc>
                <a:spcPts val="4079"/>
              </a:lnSpc>
            </a:pPr>
            <a:r>
              <a:rPr lang="en-US" sz="4532">
                <a:solidFill>
                  <a:srgbClr val="FFFFFF"/>
                </a:solidFill>
                <a:latin typeface="Arimo"/>
                <a:ea typeface="Arimo"/>
                <a:cs typeface="Arimo"/>
                <a:sym typeface="Arimo"/>
              </a:rPr>
              <a:t>How is success measured and what factors affect a team’s success?</a:t>
            </a:r>
          </a:p>
        </p:txBody>
      </p:sp>
      <p:sp>
        <p:nvSpPr>
          <p:cNvPr name="TextBox 9" id="9"/>
          <p:cNvSpPr txBox="true"/>
          <p:nvPr/>
        </p:nvSpPr>
        <p:spPr>
          <a:xfrm rot="0">
            <a:off x="1807288" y="1538558"/>
            <a:ext cx="14252540" cy="1161415"/>
          </a:xfrm>
          <a:prstGeom prst="rect">
            <a:avLst/>
          </a:prstGeom>
        </p:spPr>
        <p:txBody>
          <a:bodyPr anchor="t" rtlCol="false" tIns="0" lIns="0" bIns="0" rIns="0">
            <a:spAutoFit/>
          </a:bodyPr>
          <a:lstStyle/>
          <a:p>
            <a:pPr algn="ctr">
              <a:lnSpc>
                <a:spcPts val="9379"/>
              </a:lnSpc>
            </a:pPr>
            <a:r>
              <a:rPr lang="en-US" sz="6999" spc="405">
                <a:solidFill>
                  <a:srgbClr val="2A441A"/>
                </a:solidFill>
                <a:latin typeface="League Spartan"/>
                <a:ea typeface="League Spartan"/>
                <a:cs typeface="League Spartan"/>
                <a:sym typeface="League Spartan"/>
              </a:rPr>
              <a:t>RESEARCH QUESTION</a:t>
            </a:r>
          </a:p>
        </p:txBody>
      </p:sp>
      <p:sp>
        <p:nvSpPr>
          <p:cNvPr name="TextBox 10" id="10"/>
          <p:cNvSpPr txBox="true"/>
          <p:nvPr/>
        </p:nvSpPr>
        <p:spPr>
          <a:xfrm rot="0">
            <a:off x="1431668" y="8589287"/>
            <a:ext cx="15827632" cy="288897"/>
          </a:xfrm>
          <a:prstGeom prst="rect">
            <a:avLst/>
          </a:prstGeom>
        </p:spPr>
        <p:txBody>
          <a:bodyPr anchor="t" rtlCol="false" tIns="0" lIns="0" bIns="0" rIns="0">
            <a:spAutoFit/>
          </a:bodyPr>
          <a:lstStyle/>
          <a:p>
            <a:pPr algn="ctr">
              <a:lnSpc>
                <a:spcPts val="2099"/>
              </a:lnSpc>
            </a:pPr>
            <a:r>
              <a:rPr lang="en-US" sz="2332" i="true">
                <a:solidFill>
                  <a:srgbClr val="000000"/>
                </a:solidFill>
                <a:latin typeface="Arimo Italics"/>
                <a:ea typeface="Arimo Italics"/>
                <a:cs typeface="Arimo Italics"/>
                <a:sym typeface="Arimo Italics"/>
              </a:rPr>
              <a:t>Audience: </a:t>
            </a:r>
            <a:r>
              <a:rPr lang="en-US" b="true" sz="2332" i="true">
                <a:solidFill>
                  <a:srgbClr val="000000"/>
                </a:solidFill>
                <a:latin typeface="Arimo Bold Italics"/>
                <a:ea typeface="Arimo Bold Italics"/>
                <a:cs typeface="Arimo Bold Italics"/>
                <a:sym typeface="Arimo Bold Italics"/>
              </a:rPr>
              <a:t>Coaches, analysts</a:t>
            </a:r>
            <a:r>
              <a:rPr lang="en-US" sz="2332" i="true">
                <a:solidFill>
                  <a:srgbClr val="000000"/>
                </a:solidFill>
                <a:latin typeface="Arimo Italics"/>
                <a:ea typeface="Arimo Italics"/>
                <a:cs typeface="Arimo Italics"/>
                <a:sym typeface="Arimo Italics"/>
              </a:rPr>
              <a:t> who want to learn about what makes a team successful beyond just winning trophies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grpSp>
        <p:nvGrpSpPr>
          <p:cNvPr name="Group 3" id="3"/>
          <p:cNvGrpSpPr/>
          <p:nvPr/>
        </p:nvGrpSpPr>
        <p:grpSpPr>
          <a:xfrm rot="0">
            <a:off x="0" y="3380604"/>
            <a:ext cx="18288000" cy="5039536"/>
            <a:chOff x="0" y="0"/>
            <a:chExt cx="1913878" cy="527398"/>
          </a:xfrm>
        </p:grpSpPr>
        <p:sp>
          <p:nvSpPr>
            <p:cNvPr name="Freeform 4" id="4"/>
            <p:cNvSpPr/>
            <p:nvPr/>
          </p:nvSpPr>
          <p:spPr>
            <a:xfrm flipH="false" flipV="false" rot="0">
              <a:off x="0" y="0"/>
              <a:ext cx="1913878" cy="527398"/>
            </a:xfrm>
            <a:custGeom>
              <a:avLst/>
              <a:gdLst/>
              <a:ahLst/>
              <a:cxnLst/>
              <a:rect r="r" b="b" t="t" l="l"/>
              <a:pathLst>
                <a:path h="527398" w="1913878">
                  <a:moveTo>
                    <a:pt x="0" y="0"/>
                  </a:moveTo>
                  <a:lnTo>
                    <a:pt x="1913878" y="0"/>
                  </a:lnTo>
                  <a:lnTo>
                    <a:pt x="1913878" y="527398"/>
                  </a:lnTo>
                  <a:lnTo>
                    <a:pt x="0" y="527398"/>
                  </a:lnTo>
                  <a:close/>
                </a:path>
              </a:pathLst>
            </a:custGeom>
            <a:blipFill>
              <a:blip r:embed="rId4"/>
              <a:stretch>
                <a:fillRect l="0" t="-70963" r="0" b="-70963"/>
              </a:stretch>
            </a:blipFill>
          </p:spPr>
        </p:sp>
      </p:grpSp>
      <p:grpSp>
        <p:nvGrpSpPr>
          <p:cNvPr name="Group 5" id="5"/>
          <p:cNvGrpSpPr/>
          <p:nvPr/>
        </p:nvGrpSpPr>
        <p:grpSpPr>
          <a:xfrm rot="0">
            <a:off x="1623389" y="4227396"/>
            <a:ext cx="3908106" cy="3345951"/>
            <a:chOff x="0" y="0"/>
            <a:chExt cx="1029295" cy="881238"/>
          </a:xfrm>
        </p:grpSpPr>
        <p:sp>
          <p:nvSpPr>
            <p:cNvPr name="Freeform 6" id="6"/>
            <p:cNvSpPr/>
            <p:nvPr/>
          </p:nvSpPr>
          <p:spPr>
            <a:xfrm flipH="false" flipV="false" rot="0">
              <a:off x="0" y="0"/>
              <a:ext cx="1029295" cy="881238"/>
            </a:xfrm>
            <a:custGeom>
              <a:avLst/>
              <a:gdLst/>
              <a:ahLst/>
              <a:cxnLst/>
              <a:rect r="r" b="b" t="t" l="l"/>
              <a:pathLst>
                <a:path h="881238" w="1029295">
                  <a:moveTo>
                    <a:pt x="0" y="0"/>
                  </a:moveTo>
                  <a:lnTo>
                    <a:pt x="1029295" y="0"/>
                  </a:lnTo>
                  <a:lnTo>
                    <a:pt x="1029295" y="881238"/>
                  </a:lnTo>
                  <a:lnTo>
                    <a:pt x="0" y="881238"/>
                  </a:lnTo>
                  <a:close/>
                </a:path>
              </a:pathLst>
            </a:custGeom>
            <a:solidFill>
              <a:srgbClr val="2A441A"/>
            </a:solidFill>
          </p:spPr>
        </p:sp>
        <p:sp>
          <p:nvSpPr>
            <p:cNvPr name="TextBox 7" id="7"/>
            <p:cNvSpPr txBox="true"/>
            <p:nvPr/>
          </p:nvSpPr>
          <p:spPr>
            <a:xfrm>
              <a:off x="0" y="57150"/>
              <a:ext cx="1029295" cy="824088"/>
            </a:xfrm>
            <a:prstGeom prst="rect">
              <a:avLst/>
            </a:prstGeom>
          </p:spPr>
          <p:txBody>
            <a:bodyPr anchor="ctr" rtlCol="false" tIns="50800" lIns="50800" bIns="50800" rIns="50800"/>
            <a:lstStyle/>
            <a:p>
              <a:pPr algn="ctr">
                <a:lnSpc>
                  <a:spcPts val="1890"/>
                </a:lnSpc>
              </a:pPr>
            </a:p>
          </p:txBody>
        </p:sp>
      </p:grpSp>
      <p:grpSp>
        <p:nvGrpSpPr>
          <p:cNvPr name="Group 8" id="8"/>
          <p:cNvGrpSpPr/>
          <p:nvPr/>
        </p:nvGrpSpPr>
        <p:grpSpPr>
          <a:xfrm rot="0">
            <a:off x="6888250" y="4257977"/>
            <a:ext cx="10371050" cy="3315371"/>
            <a:chOff x="0" y="0"/>
            <a:chExt cx="2731470" cy="873184"/>
          </a:xfrm>
        </p:grpSpPr>
        <p:sp>
          <p:nvSpPr>
            <p:cNvPr name="Freeform 9" id="9"/>
            <p:cNvSpPr/>
            <p:nvPr/>
          </p:nvSpPr>
          <p:spPr>
            <a:xfrm flipH="false" flipV="false" rot="0">
              <a:off x="0" y="0"/>
              <a:ext cx="2731470" cy="873184"/>
            </a:xfrm>
            <a:custGeom>
              <a:avLst/>
              <a:gdLst/>
              <a:ahLst/>
              <a:cxnLst/>
              <a:rect r="r" b="b" t="t" l="l"/>
              <a:pathLst>
                <a:path h="873184" w="2731470">
                  <a:moveTo>
                    <a:pt x="0" y="0"/>
                  </a:moveTo>
                  <a:lnTo>
                    <a:pt x="2731470" y="0"/>
                  </a:lnTo>
                  <a:lnTo>
                    <a:pt x="2731470" y="873184"/>
                  </a:lnTo>
                  <a:lnTo>
                    <a:pt x="0" y="873184"/>
                  </a:lnTo>
                  <a:close/>
                </a:path>
              </a:pathLst>
            </a:custGeom>
            <a:solidFill>
              <a:srgbClr val="2A441A"/>
            </a:solidFill>
          </p:spPr>
        </p:sp>
        <p:sp>
          <p:nvSpPr>
            <p:cNvPr name="TextBox 10" id="10"/>
            <p:cNvSpPr txBox="true"/>
            <p:nvPr/>
          </p:nvSpPr>
          <p:spPr>
            <a:xfrm>
              <a:off x="0" y="57150"/>
              <a:ext cx="2731470" cy="816034"/>
            </a:xfrm>
            <a:prstGeom prst="rect">
              <a:avLst/>
            </a:prstGeom>
          </p:spPr>
          <p:txBody>
            <a:bodyPr anchor="ctr" rtlCol="false" tIns="50800" lIns="50800" bIns="50800" rIns="50800"/>
            <a:lstStyle/>
            <a:p>
              <a:pPr algn="ctr">
                <a:lnSpc>
                  <a:spcPts val="1890"/>
                </a:lnSpc>
              </a:pPr>
            </a:p>
          </p:txBody>
        </p:sp>
      </p:grpSp>
      <p:grpSp>
        <p:nvGrpSpPr>
          <p:cNvPr name="Group 11" id="11"/>
          <p:cNvGrpSpPr/>
          <p:nvPr/>
        </p:nvGrpSpPr>
        <p:grpSpPr>
          <a:xfrm rot="5400000">
            <a:off x="2790502" y="2431472"/>
            <a:ext cx="1573880" cy="1258626"/>
            <a:chOff x="0" y="0"/>
            <a:chExt cx="812800" cy="649993"/>
          </a:xfrm>
        </p:grpSpPr>
        <p:sp>
          <p:nvSpPr>
            <p:cNvPr name="Freeform 12" id="12"/>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2A441A"/>
            </a:solidFill>
          </p:spPr>
        </p:sp>
        <p:sp>
          <p:nvSpPr>
            <p:cNvPr name="TextBox 13" id="13"/>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sp>
        <p:nvSpPr>
          <p:cNvPr name="TextBox 14" id="14"/>
          <p:cNvSpPr txBox="true"/>
          <p:nvPr/>
        </p:nvSpPr>
        <p:spPr>
          <a:xfrm rot="0">
            <a:off x="2022893" y="5379427"/>
            <a:ext cx="3109099" cy="1156190"/>
          </a:xfrm>
          <a:prstGeom prst="rect">
            <a:avLst/>
          </a:prstGeom>
        </p:spPr>
        <p:txBody>
          <a:bodyPr anchor="t" rtlCol="false" tIns="0" lIns="0" bIns="0" rIns="0">
            <a:spAutoFit/>
          </a:bodyPr>
          <a:lstStyle/>
          <a:p>
            <a:pPr algn="ctr">
              <a:lnSpc>
                <a:spcPts val="4354"/>
              </a:lnSpc>
            </a:pPr>
            <a:r>
              <a:rPr lang="en-US" b="true" sz="4837">
                <a:solidFill>
                  <a:srgbClr val="FFFFFF"/>
                </a:solidFill>
                <a:latin typeface="Arimo Bold"/>
                <a:ea typeface="Arimo Bold"/>
                <a:cs typeface="Arimo Bold"/>
                <a:sym typeface="Arimo Bold"/>
              </a:rPr>
              <a:t>ELO RATINGS </a:t>
            </a:r>
          </a:p>
        </p:txBody>
      </p:sp>
      <p:sp>
        <p:nvSpPr>
          <p:cNvPr name="TextBox 15" id="15"/>
          <p:cNvSpPr txBox="true"/>
          <p:nvPr/>
        </p:nvSpPr>
        <p:spPr>
          <a:xfrm rot="0">
            <a:off x="1265750" y="1112430"/>
            <a:ext cx="15756500" cy="1161415"/>
          </a:xfrm>
          <a:prstGeom prst="rect">
            <a:avLst/>
          </a:prstGeom>
        </p:spPr>
        <p:txBody>
          <a:bodyPr anchor="t" rtlCol="false" tIns="0" lIns="0" bIns="0" rIns="0">
            <a:spAutoFit/>
          </a:bodyPr>
          <a:lstStyle/>
          <a:p>
            <a:pPr algn="ctr">
              <a:lnSpc>
                <a:spcPts val="9379"/>
              </a:lnSpc>
            </a:pPr>
            <a:r>
              <a:rPr lang="en-US" sz="6999" spc="405">
                <a:solidFill>
                  <a:srgbClr val="2A441A"/>
                </a:solidFill>
                <a:latin typeface="League Spartan"/>
                <a:ea typeface="League Spartan"/>
                <a:cs typeface="League Spartan"/>
                <a:sym typeface="League Spartan"/>
              </a:rPr>
              <a:t>HOW IS SUCCESS MEASURED?</a:t>
            </a:r>
          </a:p>
        </p:txBody>
      </p:sp>
      <p:sp>
        <p:nvSpPr>
          <p:cNvPr name="TextBox 16" id="16"/>
          <p:cNvSpPr txBox="true"/>
          <p:nvPr/>
        </p:nvSpPr>
        <p:spPr>
          <a:xfrm rot="0">
            <a:off x="7408430" y="4795472"/>
            <a:ext cx="9330690" cy="2209800"/>
          </a:xfrm>
          <a:prstGeom prst="rect">
            <a:avLst/>
          </a:prstGeom>
        </p:spPr>
        <p:txBody>
          <a:bodyPr anchor="t" rtlCol="false" tIns="0" lIns="0" bIns="0" rIns="0">
            <a:spAutoFit/>
          </a:bodyPr>
          <a:lstStyle/>
          <a:p>
            <a:pPr algn="l" marL="647700" indent="-323850" lvl="1">
              <a:lnSpc>
                <a:spcPts val="3450"/>
              </a:lnSpc>
              <a:buFont typeface="Arial"/>
              <a:buChar char="•"/>
            </a:pPr>
            <a:r>
              <a:rPr lang="en-US" sz="3000" spc="81">
                <a:solidFill>
                  <a:srgbClr val="FFFFFF"/>
                </a:solidFill>
                <a:latin typeface="Arimo"/>
                <a:ea typeface="Arimo"/>
                <a:cs typeface="Arimo"/>
                <a:sym typeface="Arimo"/>
              </a:rPr>
              <a:t>Indicates a team’s skill level </a:t>
            </a:r>
          </a:p>
          <a:p>
            <a:pPr algn="l" marL="647700" indent="-323850" lvl="1">
              <a:lnSpc>
                <a:spcPts val="3450"/>
              </a:lnSpc>
              <a:buFont typeface="Arial"/>
              <a:buChar char="•"/>
            </a:pPr>
            <a:r>
              <a:rPr lang="en-US" sz="3000" spc="81">
                <a:solidFill>
                  <a:srgbClr val="FFFFFF"/>
                </a:solidFill>
                <a:latin typeface="Arimo"/>
                <a:ea typeface="Arimo"/>
                <a:cs typeface="Arimo"/>
                <a:sym typeface="Arimo"/>
              </a:rPr>
              <a:t>B</a:t>
            </a:r>
            <a:r>
              <a:rPr lang="en-US" sz="3000" spc="81">
                <a:solidFill>
                  <a:srgbClr val="FFFFFF"/>
                </a:solidFill>
                <a:latin typeface="Arimo"/>
                <a:ea typeface="Arimo"/>
                <a:cs typeface="Arimo"/>
                <a:sym typeface="Arimo"/>
              </a:rPr>
              <a:t>ased on: </a:t>
            </a:r>
          </a:p>
          <a:p>
            <a:pPr algn="l" marL="1295400" indent="-431800" lvl="2">
              <a:lnSpc>
                <a:spcPts val="3450"/>
              </a:lnSpc>
              <a:buFont typeface="Arial"/>
              <a:buChar char="⚬"/>
            </a:pPr>
            <a:r>
              <a:rPr lang="en-US" sz="3000" spc="81">
                <a:solidFill>
                  <a:srgbClr val="FFFFFF"/>
                </a:solidFill>
                <a:latin typeface="Arimo"/>
                <a:ea typeface="Arimo"/>
                <a:cs typeface="Arimo"/>
                <a:sym typeface="Arimo"/>
              </a:rPr>
              <a:t>Match performance </a:t>
            </a:r>
          </a:p>
          <a:p>
            <a:pPr algn="l" marL="1295400" indent="-431800" lvl="2">
              <a:lnSpc>
                <a:spcPts val="3450"/>
              </a:lnSpc>
              <a:buFont typeface="Arial"/>
              <a:buChar char="⚬"/>
            </a:pPr>
            <a:r>
              <a:rPr lang="en-US" sz="3000" spc="81">
                <a:solidFill>
                  <a:srgbClr val="FFFFFF"/>
                </a:solidFill>
                <a:latin typeface="Arimo"/>
                <a:ea typeface="Arimo"/>
                <a:cs typeface="Arimo"/>
                <a:sym typeface="Arimo"/>
              </a:rPr>
              <a:t>Strength of opponents </a:t>
            </a:r>
          </a:p>
          <a:p>
            <a:pPr algn="l" marL="1295400" indent="-431800" lvl="2">
              <a:lnSpc>
                <a:spcPts val="3450"/>
              </a:lnSpc>
              <a:buFont typeface="Arial"/>
              <a:buChar char="⚬"/>
            </a:pPr>
            <a:r>
              <a:rPr lang="en-US" sz="3000" spc="81">
                <a:solidFill>
                  <a:srgbClr val="FFFFFF"/>
                </a:solidFill>
                <a:latin typeface="Arimo"/>
                <a:ea typeface="Arimo"/>
                <a:cs typeface="Arimo"/>
                <a:sym typeface="Arimo"/>
              </a:rPr>
              <a:t>Consistency</a:t>
            </a:r>
          </a:p>
        </p:txBody>
      </p:sp>
      <p:grpSp>
        <p:nvGrpSpPr>
          <p:cNvPr name="Group 17" id="17"/>
          <p:cNvGrpSpPr/>
          <p:nvPr/>
        </p:nvGrpSpPr>
        <p:grpSpPr>
          <a:xfrm rot="0">
            <a:off x="5670453" y="5484291"/>
            <a:ext cx="1078838" cy="862743"/>
            <a:chOff x="0" y="0"/>
            <a:chExt cx="812800" cy="649993"/>
          </a:xfrm>
        </p:grpSpPr>
        <p:sp>
          <p:nvSpPr>
            <p:cNvPr name="Freeform 18" id="18"/>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FFFFFF"/>
            </a:solidFill>
          </p:spPr>
        </p:sp>
        <p:sp>
          <p:nvSpPr>
            <p:cNvPr name="TextBox 19" id="19"/>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Freeform 3" id="3"/>
          <p:cNvSpPr/>
          <p:nvPr/>
        </p:nvSpPr>
        <p:spPr>
          <a:xfrm flipH="false" flipV="false" rot="0">
            <a:off x="1689085" y="2045765"/>
            <a:ext cx="14909830" cy="7998818"/>
          </a:xfrm>
          <a:custGeom>
            <a:avLst/>
            <a:gdLst/>
            <a:ahLst/>
            <a:cxnLst/>
            <a:rect r="r" b="b" t="t" l="l"/>
            <a:pathLst>
              <a:path h="7998818" w="14909830">
                <a:moveTo>
                  <a:pt x="0" y="0"/>
                </a:moveTo>
                <a:lnTo>
                  <a:pt x="14909830" y="0"/>
                </a:lnTo>
                <a:lnTo>
                  <a:pt x="14909830" y="7998817"/>
                </a:lnTo>
                <a:lnTo>
                  <a:pt x="0" y="7998817"/>
                </a:lnTo>
                <a:lnTo>
                  <a:pt x="0" y="0"/>
                </a:lnTo>
                <a:close/>
              </a:path>
            </a:pathLst>
          </a:custGeom>
          <a:blipFill>
            <a:blip r:embed="rId4"/>
            <a:stretch>
              <a:fillRect l="-524" t="-635" r="0" b="-783"/>
            </a:stretch>
          </a:blipFill>
        </p:spPr>
      </p:sp>
      <p:sp>
        <p:nvSpPr>
          <p:cNvPr name="TextBox 4" id="4"/>
          <p:cNvSpPr txBox="true"/>
          <p:nvPr/>
        </p:nvSpPr>
        <p:spPr>
          <a:xfrm rot="0">
            <a:off x="2545642" y="485180"/>
            <a:ext cx="13196716" cy="778823"/>
          </a:xfrm>
          <a:prstGeom prst="rect">
            <a:avLst/>
          </a:prstGeom>
        </p:spPr>
        <p:txBody>
          <a:bodyPr anchor="t" rtlCol="false" tIns="0" lIns="0" bIns="0" rIns="0">
            <a:spAutoFit/>
          </a:bodyPr>
          <a:lstStyle/>
          <a:p>
            <a:pPr algn="ctr">
              <a:lnSpc>
                <a:spcPts val="6422"/>
              </a:lnSpc>
              <a:spcBef>
                <a:spcPct val="0"/>
              </a:spcBef>
            </a:pPr>
            <a:r>
              <a:rPr lang="en-US" sz="4587">
                <a:solidFill>
                  <a:srgbClr val="2A441A"/>
                </a:solidFill>
                <a:latin typeface="League Spartan"/>
                <a:ea typeface="League Spartan"/>
                <a:cs typeface="League Spartan"/>
                <a:sym typeface="League Spartan"/>
              </a:rPr>
              <a:t>HOW ARE THE TEAMS CATEGORIZED?</a:t>
            </a:r>
          </a:p>
        </p:txBody>
      </p:sp>
      <p:sp>
        <p:nvSpPr>
          <p:cNvPr name="TextBox 5" id="5"/>
          <p:cNvSpPr txBox="true"/>
          <p:nvPr/>
        </p:nvSpPr>
        <p:spPr>
          <a:xfrm rot="0">
            <a:off x="2614174" y="1168753"/>
            <a:ext cx="13059651" cy="747572"/>
          </a:xfrm>
          <a:prstGeom prst="rect">
            <a:avLst/>
          </a:prstGeom>
        </p:spPr>
        <p:txBody>
          <a:bodyPr anchor="t" rtlCol="false" tIns="0" lIns="0" bIns="0" rIns="0">
            <a:spAutoFit/>
          </a:bodyPr>
          <a:lstStyle/>
          <a:p>
            <a:pPr algn="ctr">
              <a:lnSpc>
                <a:spcPts val="6045"/>
              </a:lnSpc>
              <a:spcBef>
                <a:spcPct val="0"/>
              </a:spcBef>
            </a:pPr>
            <a:r>
              <a:rPr lang="en-US" sz="4318">
                <a:solidFill>
                  <a:srgbClr val="000000"/>
                </a:solidFill>
                <a:latin typeface="Arimo"/>
                <a:ea typeface="Arimo"/>
                <a:cs typeface="Arimo"/>
                <a:sym typeface="Arimo"/>
              </a:rPr>
              <a:t>BASED ON ELO RATINGS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Freeform 3" id="3"/>
          <p:cNvSpPr/>
          <p:nvPr/>
        </p:nvSpPr>
        <p:spPr>
          <a:xfrm flipH="false" flipV="false" rot="0">
            <a:off x="1689085" y="2045765"/>
            <a:ext cx="14909830" cy="7998818"/>
          </a:xfrm>
          <a:custGeom>
            <a:avLst/>
            <a:gdLst/>
            <a:ahLst/>
            <a:cxnLst/>
            <a:rect r="r" b="b" t="t" l="l"/>
            <a:pathLst>
              <a:path h="7998818" w="14909830">
                <a:moveTo>
                  <a:pt x="0" y="0"/>
                </a:moveTo>
                <a:lnTo>
                  <a:pt x="14909830" y="0"/>
                </a:lnTo>
                <a:lnTo>
                  <a:pt x="14909830" y="7998817"/>
                </a:lnTo>
                <a:lnTo>
                  <a:pt x="0" y="7998817"/>
                </a:lnTo>
                <a:lnTo>
                  <a:pt x="0" y="0"/>
                </a:lnTo>
                <a:close/>
              </a:path>
            </a:pathLst>
          </a:custGeom>
          <a:blipFill>
            <a:blip r:embed="rId4"/>
            <a:stretch>
              <a:fillRect l="-524" t="-635" r="0" b="-783"/>
            </a:stretch>
          </a:blipFill>
        </p:spPr>
      </p:sp>
      <p:sp>
        <p:nvSpPr>
          <p:cNvPr name="TextBox 4" id="4"/>
          <p:cNvSpPr txBox="true"/>
          <p:nvPr/>
        </p:nvSpPr>
        <p:spPr>
          <a:xfrm rot="0">
            <a:off x="2545642" y="485180"/>
            <a:ext cx="13196716" cy="778823"/>
          </a:xfrm>
          <a:prstGeom prst="rect">
            <a:avLst/>
          </a:prstGeom>
        </p:spPr>
        <p:txBody>
          <a:bodyPr anchor="t" rtlCol="false" tIns="0" lIns="0" bIns="0" rIns="0">
            <a:spAutoFit/>
          </a:bodyPr>
          <a:lstStyle/>
          <a:p>
            <a:pPr algn="ctr">
              <a:lnSpc>
                <a:spcPts val="6422"/>
              </a:lnSpc>
              <a:spcBef>
                <a:spcPct val="0"/>
              </a:spcBef>
            </a:pPr>
            <a:r>
              <a:rPr lang="en-US" sz="4587">
                <a:solidFill>
                  <a:srgbClr val="2A441A"/>
                </a:solidFill>
                <a:latin typeface="League Spartan"/>
                <a:ea typeface="League Spartan"/>
                <a:cs typeface="League Spartan"/>
                <a:sym typeface="League Spartan"/>
              </a:rPr>
              <a:t>HOW ARE THE TEAMS CATEGORIZED?</a:t>
            </a:r>
          </a:p>
        </p:txBody>
      </p:sp>
      <p:sp>
        <p:nvSpPr>
          <p:cNvPr name="TextBox 5" id="5"/>
          <p:cNvSpPr txBox="true"/>
          <p:nvPr/>
        </p:nvSpPr>
        <p:spPr>
          <a:xfrm rot="0">
            <a:off x="2614174" y="1168753"/>
            <a:ext cx="13059651" cy="747572"/>
          </a:xfrm>
          <a:prstGeom prst="rect">
            <a:avLst/>
          </a:prstGeom>
        </p:spPr>
        <p:txBody>
          <a:bodyPr anchor="t" rtlCol="false" tIns="0" lIns="0" bIns="0" rIns="0">
            <a:spAutoFit/>
          </a:bodyPr>
          <a:lstStyle/>
          <a:p>
            <a:pPr algn="ctr">
              <a:lnSpc>
                <a:spcPts val="6045"/>
              </a:lnSpc>
              <a:spcBef>
                <a:spcPct val="0"/>
              </a:spcBef>
            </a:pPr>
            <a:r>
              <a:rPr lang="en-US" sz="4318">
                <a:solidFill>
                  <a:srgbClr val="000000"/>
                </a:solidFill>
                <a:latin typeface="Arimo"/>
                <a:ea typeface="Arimo"/>
                <a:cs typeface="Arimo"/>
                <a:sym typeface="Arimo"/>
              </a:rPr>
              <a:t>BASED ON ELO RATINGS </a:t>
            </a:r>
          </a:p>
        </p:txBody>
      </p:sp>
      <p:sp>
        <p:nvSpPr>
          <p:cNvPr name="TextBox 6" id="6"/>
          <p:cNvSpPr txBox="true"/>
          <p:nvPr/>
        </p:nvSpPr>
        <p:spPr>
          <a:xfrm rot="0">
            <a:off x="6067823" y="7230001"/>
            <a:ext cx="1674316" cy="587615"/>
          </a:xfrm>
          <a:prstGeom prst="rect">
            <a:avLst/>
          </a:prstGeom>
        </p:spPr>
        <p:txBody>
          <a:bodyPr anchor="t" rtlCol="false" tIns="0" lIns="0" bIns="0" rIns="0">
            <a:spAutoFit/>
          </a:bodyPr>
          <a:lstStyle/>
          <a:p>
            <a:pPr algn="ctr">
              <a:lnSpc>
                <a:spcPts val="4886"/>
              </a:lnSpc>
              <a:spcBef>
                <a:spcPct val="0"/>
              </a:spcBef>
            </a:pPr>
            <a:r>
              <a:rPr lang="en-US" b="true" sz="3490">
                <a:solidFill>
                  <a:srgbClr val="FF3131"/>
                </a:solidFill>
                <a:latin typeface="Canva Sans Bold"/>
                <a:ea typeface="Canva Sans Bold"/>
                <a:cs typeface="Canva Sans Bold"/>
                <a:sym typeface="Canva Sans Bold"/>
              </a:rPr>
              <a:t>1285.83</a:t>
            </a:r>
          </a:p>
        </p:txBody>
      </p:sp>
      <p:sp>
        <p:nvSpPr>
          <p:cNvPr name="TextBox 7" id="7"/>
          <p:cNvSpPr txBox="true"/>
          <p:nvPr/>
        </p:nvSpPr>
        <p:spPr>
          <a:xfrm rot="0">
            <a:off x="11572573" y="5287636"/>
            <a:ext cx="1657648" cy="587615"/>
          </a:xfrm>
          <a:prstGeom prst="rect">
            <a:avLst/>
          </a:prstGeom>
        </p:spPr>
        <p:txBody>
          <a:bodyPr anchor="t" rtlCol="false" tIns="0" lIns="0" bIns="0" rIns="0">
            <a:spAutoFit/>
          </a:bodyPr>
          <a:lstStyle/>
          <a:p>
            <a:pPr algn="ctr">
              <a:lnSpc>
                <a:spcPts val="4886"/>
              </a:lnSpc>
              <a:spcBef>
                <a:spcPct val="0"/>
              </a:spcBef>
            </a:pPr>
            <a:r>
              <a:rPr lang="en-US" b="true" sz="3490">
                <a:solidFill>
                  <a:srgbClr val="FF3131"/>
                </a:solidFill>
                <a:latin typeface="Canva Sans Bold"/>
                <a:ea typeface="Canva Sans Bold"/>
                <a:cs typeface="Canva Sans Bold"/>
                <a:sym typeface="Canva Sans Bold"/>
              </a:rPr>
              <a:t>1617.02</a:t>
            </a:r>
          </a:p>
        </p:txBody>
      </p:sp>
      <p:sp>
        <p:nvSpPr>
          <p:cNvPr name="AutoShape 8" id="8"/>
          <p:cNvSpPr/>
          <p:nvPr/>
        </p:nvSpPr>
        <p:spPr>
          <a:xfrm>
            <a:off x="3105678" y="7552383"/>
            <a:ext cx="2740622" cy="0"/>
          </a:xfrm>
          <a:prstGeom prst="line">
            <a:avLst/>
          </a:prstGeom>
          <a:ln cap="flat" w="38100">
            <a:solidFill>
              <a:srgbClr val="FF3131"/>
            </a:solidFill>
            <a:prstDash val="solid"/>
            <a:headEnd type="none" len="sm" w="sm"/>
            <a:tailEnd type="none" len="sm" w="sm"/>
          </a:ln>
        </p:spPr>
      </p:sp>
      <p:sp>
        <p:nvSpPr>
          <p:cNvPr name="AutoShape 9" id="9"/>
          <p:cNvSpPr/>
          <p:nvPr/>
        </p:nvSpPr>
        <p:spPr>
          <a:xfrm>
            <a:off x="13378152" y="5480579"/>
            <a:ext cx="2740622" cy="0"/>
          </a:xfrm>
          <a:prstGeom prst="line">
            <a:avLst/>
          </a:prstGeom>
          <a:ln cap="flat" w="38100">
            <a:solidFill>
              <a:srgbClr val="FF3131"/>
            </a:solidFill>
            <a:prstDash val="solid"/>
            <a:headEnd type="none" len="sm" w="sm"/>
            <a:tailEnd type="none" len="sm" w="sm"/>
          </a:ln>
        </p:spPr>
      </p:sp>
      <p:grpSp>
        <p:nvGrpSpPr>
          <p:cNvPr name="Group 10" id="10"/>
          <p:cNvGrpSpPr/>
          <p:nvPr/>
        </p:nvGrpSpPr>
        <p:grpSpPr>
          <a:xfrm rot="0">
            <a:off x="2941116" y="6172200"/>
            <a:ext cx="3086100" cy="308610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38100" cap="sq">
              <a:solidFill>
                <a:srgbClr val="00BF63"/>
              </a:solidFill>
              <a:prstDash val="dash"/>
              <a:miter/>
            </a:ln>
          </p:spPr>
        </p:sp>
        <p:sp>
          <p:nvSpPr>
            <p:cNvPr name="TextBox 12" id="12"/>
            <p:cNvSpPr txBox="true"/>
            <p:nvPr/>
          </p:nvSpPr>
          <p:spPr>
            <a:xfrm>
              <a:off x="0" y="57150"/>
              <a:ext cx="812800" cy="755650"/>
            </a:xfrm>
            <a:prstGeom prst="rect">
              <a:avLst/>
            </a:prstGeom>
          </p:spPr>
          <p:txBody>
            <a:bodyPr anchor="ctr" rtlCol="false" tIns="50800" lIns="50800" bIns="50800" rIns="50800"/>
            <a:lstStyle/>
            <a:p>
              <a:pPr algn="ctr">
                <a:lnSpc>
                  <a:spcPts val="1890"/>
                </a:lnSpc>
              </a:pPr>
            </a:p>
          </p:txBody>
        </p:sp>
      </p:grpSp>
      <p:grpSp>
        <p:nvGrpSpPr>
          <p:cNvPr name="Group 13" id="13"/>
          <p:cNvGrpSpPr/>
          <p:nvPr/>
        </p:nvGrpSpPr>
        <p:grpSpPr>
          <a:xfrm rot="0">
            <a:off x="13230221" y="2592298"/>
            <a:ext cx="3086100" cy="3696316"/>
            <a:chOff x="0" y="0"/>
            <a:chExt cx="812800" cy="973515"/>
          </a:xfrm>
        </p:grpSpPr>
        <p:sp>
          <p:nvSpPr>
            <p:cNvPr name="Freeform 14" id="14"/>
            <p:cNvSpPr/>
            <p:nvPr/>
          </p:nvSpPr>
          <p:spPr>
            <a:xfrm flipH="false" flipV="false" rot="0">
              <a:off x="0" y="0"/>
              <a:ext cx="812800" cy="973515"/>
            </a:xfrm>
            <a:custGeom>
              <a:avLst/>
              <a:gdLst/>
              <a:ahLst/>
              <a:cxnLst/>
              <a:rect r="r" b="b" t="t" l="l"/>
              <a:pathLst>
                <a:path h="973515" w="812800">
                  <a:moveTo>
                    <a:pt x="0" y="0"/>
                  </a:moveTo>
                  <a:lnTo>
                    <a:pt x="812800" y="0"/>
                  </a:lnTo>
                  <a:lnTo>
                    <a:pt x="812800" y="973515"/>
                  </a:lnTo>
                  <a:lnTo>
                    <a:pt x="0" y="973515"/>
                  </a:lnTo>
                  <a:close/>
                </a:path>
              </a:pathLst>
            </a:custGeom>
            <a:solidFill>
              <a:srgbClr val="000000">
                <a:alpha val="0"/>
              </a:srgbClr>
            </a:solidFill>
            <a:ln w="38100" cap="sq">
              <a:solidFill>
                <a:srgbClr val="00BF63"/>
              </a:solidFill>
              <a:prstDash val="dash"/>
              <a:miter/>
            </a:ln>
          </p:spPr>
        </p:sp>
        <p:sp>
          <p:nvSpPr>
            <p:cNvPr name="TextBox 15" id="15"/>
            <p:cNvSpPr txBox="true"/>
            <p:nvPr/>
          </p:nvSpPr>
          <p:spPr>
            <a:xfrm>
              <a:off x="0" y="57150"/>
              <a:ext cx="812800" cy="916365"/>
            </a:xfrm>
            <a:prstGeom prst="rect">
              <a:avLst/>
            </a:prstGeom>
          </p:spPr>
          <p:txBody>
            <a:bodyPr anchor="ctr" rtlCol="false" tIns="50800" lIns="50800" bIns="50800" rIns="50800"/>
            <a:lstStyle/>
            <a:p>
              <a:pPr algn="ctr">
                <a:lnSpc>
                  <a:spcPts val="1890"/>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sp>
        <p:nvSpPr>
          <p:cNvPr name="TextBox 3" id="3"/>
          <p:cNvSpPr txBox="true"/>
          <p:nvPr/>
        </p:nvSpPr>
        <p:spPr>
          <a:xfrm rot="0">
            <a:off x="2545642" y="942975"/>
            <a:ext cx="13196716" cy="778823"/>
          </a:xfrm>
          <a:prstGeom prst="rect">
            <a:avLst/>
          </a:prstGeom>
        </p:spPr>
        <p:txBody>
          <a:bodyPr anchor="t" rtlCol="false" tIns="0" lIns="0" bIns="0" rIns="0">
            <a:spAutoFit/>
          </a:bodyPr>
          <a:lstStyle/>
          <a:p>
            <a:pPr algn="ctr">
              <a:lnSpc>
                <a:spcPts val="6422"/>
              </a:lnSpc>
              <a:spcBef>
                <a:spcPct val="0"/>
              </a:spcBef>
            </a:pPr>
            <a:r>
              <a:rPr lang="en-US" sz="4587">
                <a:solidFill>
                  <a:srgbClr val="2A441A"/>
                </a:solidFill>
                <a:latin typeface="League Spartan"/>
                <a:ea typeface="League Spartan"/>
                <a:cs typeface="League Spartan"/>
                <a:sym typeface="League Spartan"/>
              </a:rPr>
              <a:t>HOW ARE THE TEAMS CATEGORIZED?</a:t>
            </a:r>
          </a:p>
        </p:txBody>
      </p:sp>
      <p:sp>
        <p:nvSpPr>
          <p:cNvPr name="TextBox 4" id="4"/>
          <p:cNvSpPr txBox="true"/>
          <p:nvPr/>
        </p:nvSpPr>
        <p:spPr>
          <a:xfrm rot="0">
            <a:off x="2614174" y="1626548"/>
            <a:ext cx="13059651" cy="747572"/>
          </a:xfrm>
          <a:prstGeom prst="rect">
            <a:avLst/>
          </a:prstGeom>
        </p:spPr>
        <p:txBody>
          <a:bodyPr anchor="t" rtlCol="false" tIns="0" lIns="0" bIns="0" rIns="0">
            <a:spAutoFit/>
          </a:bodyPr>
          <a:lstStyle/>
          <a:p>
            <a:pPr algn="ctr">
              <a:lnSpc>
                <a:spcPts val="6045"/>
              </a:lnSpc>
              <a:spcBef>
                <a:spcPct val="0"/>
              </a:spcBef>
            </a:pPr>
            <a:r>
              <a:rPr lang="en-US" sz="4318">
                <a:solidFill>
                  <a:srgbClr val="000000"/>
                </a:solidFill>
                <a:latin typeface="Arimo"/>
                <a:ea typeface="Arimo"/>
                <a:cs typeface="Arimo"/>
                <a:sym typeface="Arimo"/>
              </a:rPr>
              <a:t>BASED ON ELO RATINGS </a:t>
            </a:r>
          </a:p>
        </p:txBody>
      </p:sp>
      <p:grpSp>
        <p:nvGrpSpPr>
          <p:cNvPr name="Group 5" id="5"/>
          <p:cNvGrpSpPr/>
          <p:nvPr/>
        </p:nvGrpSpPr>
        <p:grpSpPr>
          <a:xfrm rot="0">
            <a:off x="3874736" y="3768077"/>
            <a:ext cx="4906642" cy="5213583"/>
            <a:chOff x="0" y="0"/>
            <a:chExt cx="1292284" cy="1373125"/>
          </a:xfrm>
        </p:grpSpPr>
        <p:sp>
          <p:nvSpPr>
            <p:cNvPr name="Freeform 6" id="6"/>
            <p:cNvSpPr/>
            <p:nvPr/>
          </p:nvSpPr>
          <p:spPr>
            <a:xfrm flipH="false" flipV="false" rot="0">
              <a:off x="0" y="0"/>
              <a:ext cx="1292284" cy="1373125"/>
            </a:xfrm>
            <a:custGeom>
              <a:avLst/>
              <a:gdLst/>
              <a:ahLst/>
              <a:cxnLst/>
              <a:rect r="r" b="b" t="t" l="l"/>
              <a:pathLst>
                <a:path h="1373125" w="1292284">
                  <a:moveTo>
                    <a:pt x="0" y="0"/>
                  </a:moveTo>
                  <a:lnTo>
                    <a:pt x="1292284" y="0"/>
                  </a:lnTo>
                  <a:lnTo>
                    <a:pt x="1292284" y="1373125"/>
                  </a:lnTo>
                  <a:lnTo>
                    <a:pt x="0" y="1373125"/>
                  </a:lnTo>
                  <a:close/>
                </a:path>
              </a:pathLst>
            </a:custGeom>
            <a:solidFill>
              <a:srgbClr val="2A441A"/>
            </a:solidFill>
          </p:spPr>
        </p:sp>
        <p:sp>
          <p:nvSpPr>
            <p:cNvPr name="TextBox 7" id="7"/>
            <p:cNvSpPr txBox="true"/>
            <p:nvPr/>
          </p:nvSpPr>
          <p:spPr>
            <a:xfrm>
              <a:off x="0" y="57150"/>
              <a:ext cx="1292284" cy="1315975"/>
            </a:xfrm>
            <a:prstGeom prst="rect">
              <a:avLst/>
            </a:prstGeom>
          </p:spPr>
          <p:txBody>
            <a:bodyPr anchor="ctr" rtlCol="false" tIns="50800" lIns="50800" bIns="50800" rIns="50800"/>
            <a:lstStyle/>
            <a:p>
              <a:pPr algn="ctr">
                <a:lnSpc>
                  <a:spcPts val="1890"/>
                </a:lnSpc>
              </a:pPr>
            </a:p>
          </p:txBody>
        </p:sp>
      </p:grpSp>
      <p:sp>
        <p:nvSpPr>
          <p:cNvPr name="TextBox 8" id="8"/>
          <p:cNvSpPr txBox="true"/>
          <p:nvPr/>
        </p:nvSpPr>
        <p:spPr>
          <a:xfrm rot="0">
            <a:off x="4076493" y="3957448"/>
            <a:ext cx="4503126" cy="1581148"/>
          </a:xfrm>
          <a:prstGeom prst="rect">
            <a:avLst/>
          </a:prstGeom>
        </p:spPr>
        <p:txBody>
          <a:bodyPr anchor="t" rtlCol="false" tIns="0" lIns="0" bIns="0" rIns="0">
            <a:spAutoFit/>
          </a:bodyPr>
          <a:lstStyle/>
          <a:p>
            <a:pPr algn="l">
              <a:lnSpc>
                <a:spcPts val="4049"/>
              </a:lnSpc>
            </a:pPr>
            <a:r>
              <a:rPr lang="en-US" sz="4499" b="true">
                <a:solidFill>
                  <a:srgbClr val="FFFFFF"/>
                </a:solidFill>
                <a:latin typeface="Arimo Bold"/>
                <a:ea typeface="Arimo Bold"/>
                <a:cs typeface="Arimo Bold"/>
                <a:sym typeface="Arimo Bold"/>
              </a:rPr>
              <a:t>TOP 25% </a:t>
            </a:r>
          </a:p>
          <a:p>
            <a:pPr algn="l">
              <a:lnSpc>
                <a:spcPts val="4049"/>
              </a:lnSpc>
            </a:pPr>
            <a:r>
              <a:rPr lang="en-US" sz="4499" b="true">
                <a:solidFill>
                  <a:srgbClr val="FFFFFF"/>
                </a:solidFill>
                <a:latin typeface="Arimo Bold"/>
                <a:ea typeface="Arimo Bold"/>
                <a:cs typeface="Arimo Bold"/>
                <a:sym typeface="Arimo Bold"/>
              </a:rPr>
              <a:t>(4th quartile)</a:t>
            </a:r>
          </a:p>
          <a:p>
            <a:pPr algn="l">
              <a:lnSpc>
                <a:spcPts val="4049"/>
              </a:lnSpc>
            </a:pPr>
          </a:p>
        </p:txBody>
      </p:sp>
      <p:grpSp>
        <p:nvGrpSpPr>
          <p:cNvPr name="Group 9" id="9"/>
          <p:cNvGrpSpPr/>
          <p:nvPr/>
        </p:nvGrpSpPr>
        <p:grpSpPr>
          <a:xfrm rot="0">
            <a:off x="894005" y="6186252"/>
            <a:ext cx="2866430" cy="2795409"/>
            <a:chOff x="0" y="0"/>
            <a:chExt cx="353259" cy="344507"/>
          </a:xfrm>
        </p:grpSpPr>
        <p:sp>
          <p:nvSpPr>
            <p:cNvPr name="Freeform 10" id="10"/>
            <p:cNvSpPr/>
            <p:nvPr/>
          </p:nvSpPr>
          <p:spPr>
            <a:xfrm flipH="false" flipV="false" rot="0">
              <a:off x="0" y="0"/>
              <a:ext cx="353259" cy="344507"/>
            </a:xfrm>
            <a:custGeom>
              <a:avLst/>
              <a:gdLst/>
              <a:ahLst/>
              <a:cxnLst/>
              <a:rect r="r" b="b" t="t" l="l"/>
              <a:pathLst>
                <a:path h="344507" w="353259">
                  <a:moveTo>
                    <a:pt x="0" y="0"/>
                  </a:moveTo>
                  <a:lnTo>
                    <a:pt x="353259" y="0"/>
                  </a:lnTo>
                  <a:lnTo>
                    <a:pt x="353259" y="344507"/>
                  </a:lnTo>
                  <a:lnTo>
                    <a:pt x="0" y="344507"/>
                  </a:lnTo>
                  <a:close/>
                </a:path>
              </a:pathLst>
            </a:custGeom>
            <a:solidFill>
              <a:srgbClr val="0000FF"/>
            </a:solidFill>
          </p:spPr>
        </p:sp>
        <p:sp>
          <p:nvSpPr>
            <p:cNvPr name="TextBox 11" id="11"/>
            <p:cNvSpPr txBox="true"/>
            <p:nvPr/>
          </p:nvSpPr>
          <p:spPr>
            <a:xfrm>
              <a:off x="0" y="57150"/>
              <a:ext cx="353259" cy="287357"/>
            </a:xfrm>
            <a:prstGeom prst="rect">
              <a:avLst/>
            </a:prstGeom>
          </p:spPr>
          <p:txBody>
            <a:bodyPr anchor="ctr" rtlCol="false" tIns="108564" lIns="108564" bIns="108564" rIns="108564"/>
            <a:lstStyle/>
            <a:p>
              <a:pPr algn="ctr">
                <a:lnSpc>
                  <a:spcPts val="1890"/>
                </a:lnSpc>
              </a:pPr>
            </a:p>
          </p:txBody>
        </p:sp>
      </p:grpSp>
      <p:sp>
        <p:nvSpPr>
          <p:cNvPr name="TextBox 12" id="12"/>
          <p:cNvSpPr txBox="true"/>
          <p:nvPr/>
        </p:nvSpPr>
        <p:spPr>
          <a:xfrm rot="0">
            <a:off x="1053279" y="7012960"/>
            <a:ext cx="2547883" cy="1275343"/>
          </a:xfrm>
          <a:prstGeom prst="rect">
            <a:avLst/>
          </a:prstGeom>
        </p:spPr>
        <p:txBody>
          <a:bodyPr anchor="t" rtlCol="false" tIns="0" lIns="0" bIns="0" rIns="0">
            <a:spAutoFit/>
          </a:bodyPr>
          <a:lstStyle/>
          <a:p>
            <a:pPr algn="ctr">
              <a:lnSpc>
                <a:spcPts val="4786"/>
              </a:lnSpc>
            </a:pPr>
            <a:r>
              <a:rPr lang="en-US" b="true" sz="5318">
                <a:solidFill>
                  <a:srgbClr val="FFFFFF"/>
                </a:solidFill>
                <a:latin typeface="Arimo Bold"/>
                <a:ea typeface="Arimo Bold"/>
                <a:cs typeface="Arimo Bold"/>
                <a:sym typeface="Arimo Bold"/>
              </a:rPr>
              <a:t>GOOD TEAMS</a:t>
            </a:r>
          </a:p>
        </p:txBody>
      </p:sp>
      <p:grpSp>
        <p:nvGrpSpPr>
          <p:cNvPr name="Group 13" id="13"/>
          <p:cNvGrpSpPr/>
          <p:nvPr/>
        </p:nvGrpSpPr>
        <p:grpSpPr>
          <a:xfrm rot="0">
            <a:off x="9370252" y="6186252"/>
            <a:ext cx="2866430" cy="2795409"/>
            <a:chOff x="0" y="0"/>
            <a:chExt cx="353259" cy="344507"/>
          </a:xfrm>
        </p:grpSpPr>
        <p:sp>
          <p:nvSpPr>
            <p:cNvPr name="Freeform 14" id="14"/>
            <p:cNvSpPr/>
            <p:nvPr/>
          </p:nvSpPr>
          <p:spPr>
            <a:xfrm flipH="false" flipV="false" rot="0">
              <a:off x="0" y="0"/>
              <a:ext cx="353259" cy="344507"/>
            </a:xfrm>
            <a:custGeom>
              <a:avLst/>
              <a:gdLst/>
              <a:ahLst/>
              <a:cxnLst/>
              <a:rect r="r" b="b" t="t" l="l"/>
              <a:pathLst>
                <a:path h="344507" w="353259">
                  <a:moveTo>
                    <a:pt x="0" y="0"/>
                  </a:moveTo>
                  <a:lnTo>
                    <a:pt x="353259" y="0"/>
                  </a:lnTo>
                  <a:lnTo>
                    <a:pt x="353259" y="344507"/>
                  </a:lnTo>
                  <a:lnTo>
                    <a:pt x="0" y="344507"/>
                  </a:lnTo>
                  <a:close/>
                </a:path>
              </a:pathLst>
            </a:custGeom>
            <a:solidFill>
              <a:srgbClr val="FFA501"/>
            </a:solidFill>
          </p:spPr>
        </p:sp>
        <p:sp>
          <p:nvSpPr>
            <p:cNvPr name="TextBox 15" id="15"/>
            <p:cNvSpPr txBox="true"/>
            <p:nvPr/>
          </p:nvSpPr>
          <p:spPr>
            <a:xfrm>
              <a:off x="0" y="57150"/>
              <a:ext cx="353259" cy="287357"/>
            </a:xfrm>
            <a:prstGeom prst="rect">
              <a:avLst/>
            </a:prstGeom>
          </p:spPr>
          <p:txBody>
            <a:bodyPr anchor="ctr" rtlCol="false" tIns="108564" lIns="108564" bIns="108564" rIns="108564"/>
            <a:lstStyle/>
            <a:p>
              <a:pPr algn="ctr">
                <a:lnSpc>
                  <a:spcPts val="1890"/>
                </a:lnSpc>
              </a:pPr>
            </a:p>
          </p:txBody>
        </p:sp>
      </p:grpSp>
      <p:sp>
        <p:nvSpPr>
          <p:cNvPr name="TextBox 16" id="16"/>
          <p:cNvSpPr txBox="true"/>
          <p:nvPr/>
        </p:nvSpPr>
        <p:spPr>
          <a:xfrm rot="0">
            <a:off x="9529525" y="7012959"/>
            <a:ext cx="2547883" cy="1275343"/>
          </a:xfrm>
          <a:prstGeom prst="rect">
            <a:avLst/>
          </a:prstGeom>
        </p:spPr>
        <p:txBody>
          <a:bodyPr anchor="t" rtlCol="false" tIns="0" lIns="0" bIns="0" rIns="0">
            <a:spAutoFit/>
          </a:bodyPr>
          <a:lstStyle/>
          <a:p>
            <a:pPr algn="ctr">
              <a:lnSpc>
                <a:spcPts val="4786"/>
              </a:lnSpc>
            </a:pPr>
            <a:r>
              <a:rPr lang="en-US" b="true" sz="5318">
                <a:solidFill>
                  <a:srgbClr val="FFFFFF"/>
                </a:solidFill>
                <a:latin typeface="Arimo Bold"/>
                <a:ea typeface="Arimo Bold"/>
                <a:cs typeface="Arimo Bold"/>
                <a:sym typeface="Arimo Bold"/>
              </a:rPr>
              <a:t>BAD TEAMS</a:t>
            </a:r>
          </a:p>
        </p:txBody>
      </p:sp>
      <p:sp>
        <p:nvSpPr>
          <p:cNvPr name="TextBox 17" id="17"/>
          <p:cNvSpPr txBox="true"/>
          <p:nvPr/>
        </p:nvSpPr>
        <p:spPr>
          <a:xfrm rot="0">
            <a:off x="3874736" y="6195777"/>
            <a:ext cx="4906642" cy="2648668"/>
          </a:xfrm>
          <a:prstGeom prst="rect">
            <a:avLst/>
          </a:prstGeom>
        </p:spPr>
        <p:txBody>
          <a:bodyPr anchor="t" rtlCol="false" tIns="0" lIns="0" bIns="0" rIns="0">
            <a:spAutoFit/>
          </a:bodyPr>
          <a:lstStyle/>
          <a:p>
            <a:pPr algn="l" marL="675470" indent="-337735" lvl="1">
              <a:lnSpc>
                <a:spcPts val="3472"/>
              </a:lnSpc>
              <a:buFont typeface="Arial"/>
              <a:buChar char="•"/>
            </a:pPr>
            <a:r>
              <a:rPr lang="en-US" sz="3128">
                <a:solidFill>
                  <a:srgbClr val="FFFFFF"/>
                </a:solidFill>
                <a:latin typeface="Arimo"/>
                <a:ea typeface="Arimo"/>
                <a:cs typeface="Arimo"/>
                <a:sym typeface="Arimo"/>
              </a:rPr>
              <a:t> </a:t>
            </a:r>
            <a:r>
              <a:rPr lang="en-US" b="true" sz="3128">
                <a:solidFill>
                  <a:srgbClr val="FFFFFF"/>
                </a:solidFill>
                <a:latin typeface="Arimo Bold"/>
                <a:ea typeface="Arimo Bold"/>
                <a:cs typeface="Arimo Bold"/>
                <a:sym typeface="Arimo Bold"/>
              </a:rPr>
              <a:t>224</a:t>
            </a:r>
            <a:r>
              <a:rPr lang="en-US" sz="3128">
                <a:solidFill>
                  <a:srgbClr val="FFFFFF"/>
                </a:solidFill>
                <a:latin typeface="Arimo"/>
                <a:ea typeface="Arimo"/>
                <a:cs typeface="Arimo"/>
                <a:sym typeface="Arimo"/>
              </a:rPr>
              <a:t> teams</a:t>
            </a:r>
          </a:p>
          <a:p>
            <a:pPr algn="l" marL="675470" indent="-337735" lvl="1">
              <a:lnSpc>
                <a:spcPts val="3472"/>
              </a:lnSpc>
              <a:buFont typeface="Arial"/>
              <a:buChar char="•"/>
            </a:pPr>
            <a:r>
              <a:rPr lang="en-US" sz="3128">
                <a:solidFill>
                  <a:srgbClr val="FFFFFF"/>
                </a:solidFill>
                <a:latin typeface="Arimo"/>
                <a:ea typeface="Arimo"/>
                <a:cs typeface="Arimo"/>
                <a:sym typeface="Arimo"/>
              </a:rPr>
              <a:t> </a:t>
            </a:r>
            <a:r>
              <a:rPr lang="en-US" b="true" sz="3128">
                <a:solidFill>
                  <a:srgbClr val="FFFFFF"/>
                </a:solidFill>
                <a:latin typeface="Arimo Bold"/>
                <a:ea typeface="Arimo Bold"/>
                <a:cs typeface="Arimo Bold"/>
                <a:sym typeface="Arimo Bold"/>
              </a:rPr>
              <a:t>130k</a:t>
            </a:r>
            <a:r>
              <a:rPr lang="en-US" sz="3128">
                <a:solidFill>
                  <a:srgbClr val="FFFFFF"/>
                </a:solidFill>
                <a:latin typeface="Arimo"/>
                <a:ea typeface="Arimo"/>
                <a:cs typeface="Arimo"/>
                <a:sym typeface="Arimo"/>
              </a:rPr>
              <a:t> games </a:t>
            </a:r>
            <a:r>
              <a:rPr lang="en-US" b="true" sz="3128" i="true">
                <a:solidFill>
                  <a:srgbClr val="FFFFFF"/>
                </a:solidFill>
                <a:latin typeface="Arimo Bold Italics"/>
                <a:ea typeface="Arimo Bold Italics"/>
                <a:cs typeface="Arimo Bold Italics"/>
                <a:sym typeface="Arimo Bold Italics"/>
              </a:rPr>
              <a:t>(550 games each team)</a:t>
            </a:r>
          </a:p>
          <a:p>
            <a:pPr algn="l" marL="675470" indent="-337735" lvl="1">
              <a:lnSpc>
                <a:spcPts val="3472"/>
              </a:lnSpc>
              <a:buFont typeface="Arial"/>
              <a:buChar char="•"/>
            </a:pPr>
            <a:r>
              <a:rPr lang="en-US" sz="3128">
                <a:solidFill>
                  <a:srgbClr val="FFFFFF"/>
                </a:solidFill>
                <a:latin typeface="Arimo"/>
                <a:ea typeface="Arimo"/>
                <a:cs typeface="Arimo"/>
                <a:sym typeface="Arimo"/>
              </a:rPr>
              <a:t>Avg elo rating: 1600 (9 teams above 2000)</a:t>
            </a:r>
          </a:p>
          <a:p>
            <a:pPr algn="l">
              <a:lnSpc>
                <a:spcPts val="3472"/>
              </a:lnSpc>
            </a:pPr>
          </a:p>
        </p:txBody>
      </p:sp>
      <p:grpSp>
        <p:nvGrpSpPr>
          <p:cNvPr name="Group 18" id="18"/>
          <p:cNvGrpSpPr/>
          <p:nvPr/>
        </p:nvGrpSpPr>
        <p:grpSpPr>
          <a:xfrm rot="0">
            <a:off x="12352658" y="3768077"/>
            <a:ext cx="4906642" cy="5213583"/>
            <a:chOff x="0" y="0"/>
            <a:chExt cx="1292284" cy="1373125"/>
          </a:xfrm>
        </p:grpSpPr>
        <p:sp>
          <p:nvSpPr>
            <p:cNvPr name="Freeform 19" id="19"/>
            <p:cNvSpPr/>
            <p:nvPr/>
          </p:nvSpPr>
          <p:spPr>
            <a:xfrm flipH="false" flipV="false" rot="0">
              <a:off x="0" y="0"/>
              <a:ext cx="1292284" cy="1373125"/>
            </a:xfrm>
            <a:custGeom>
              <a:avLst/>
              <a:gdLst/>
              <a:ahLst/>
              <a:cxnLst/>
              <a:rect r="r" b="b" t="t" l="l"/>
              <a:pathLst>
                <a:path h="1373125" w="1292284">
                  <a:moveTo>
                    <a:pt x="0" y="0"/>
                  </a:moveTo>
                  <a:lnTo>
                    <a:pt x="1292284" y="0"/>
                  </a:lnTo>
                  <a:lnTo>
                    <a:pt x="1292284" y="1373125"/>
                  </a:lnTo>
                  <a:lnTo>
                    <a:pt x="0" y="1373125"/>
                  </a:lnTo>
                  <a:close/>
                </a:path>
              </a:pathLst>
            </a:custGeom>
            <a:solidFill>
              <a:srgbClr val="2A441A"/>
            </a:solidFill>
          </p:spPr>
        </p:sp>
        <p:sp>
          <p:nvSpPr>
            <p:cNvPr name="TextBox 20" id="20"/>
            <p:cNvSpPr txBox="true"/>
            <p:nvPr/>
          </p:nvSpPr>
          <p:spPr>
            <a:xfrm>
              <a:off x="0" y="57150"/>
              <a:ext cx="1292284" cy="1315975"/>
            </a:xfrm>
            <a:prstGeom prst="rect">
              <a:avLst/>
            </a:prstGeom>
          </p:spPr>
          <p:txBody>
            <a:bodyPr anchor="ctr" rtlCol="false" tIns="50800" lIns="50800" bIns="50800" rIns="50800"/>
            <a:lstStyle/>
            <a:p>
              <a:pPr algn="ctr">
                <a:lnSpc>
                  <a:spcPts val="1890"/>
                </a:lnSpc>
              </a:pPr>
            </a:p>
          </p:txBody>
        </p:sp>
      </p:grpSp>
      <p:sp>
        <p:nvSpPr>
          <p:cNvPr name="TextBox 21" id="21"/>
          <p:cNvSpPr txBox="true"/>
          <p:nvPr/>
        </p:nvSpPr>
        <p:spPr>
          <a:xfrm rot="0">
            <a:off x="12554416" y="3957448"/>
            <a:ext cx="4503126" cy="1581148"/>
          </a:xfrm>
          <a:prstGeom prst="rect">
            <a:avLst/>
          </a:prstGeom>
        </p:spPr>
        <p:txBody>
          <a:bodyPr anchor="t" rtlCol="false" tIns="0" lIns="0" bIns="0" rIns="0">
            <a:spAutoFit/>
          </a:bodyPr>
          <a:lstStyle/>
          <a:p>
            <a:pPr algn="l">
              <a:lnSpc>
                <a:spcPts val="4049"/>
              </a:lnSpc>
            </a:pPr>
            <a:r>
              <a:rPr lang="en-US" sz="4499" b="true">
                <a:solidFill>
                  <a:srgbClr val="FFFFFF"/>
                </a:solidFill>
                <a:latin typeface="Arimo Bold"/>
                <a:ea typeface="Arimo Bold"/>
                <a:cs typeface="Arimo Bold"/>
                <a:sym typeface="Arimo Bold"/>
              </a:rPr>
              <a:t>LOWEST 25% </a:t>
            </a:r>
          </a:p>
          <a:p>
            <a:pPr algn="l">
              <a:lnSpc>
                <a:spcPts val="4049"/>
              </a:lnSpc>
            </a:pPr>
            <a:r>
              <a:rPr lang="en-US" sz="4499" b="true">
                <a:solidFill>
                  <a:srgbClr val="FFFFFF"/>
                </a:solidFill>
                <a:latin typeface="Arimo Bold"/>
                <a:ea typeface="Arimo Bold"/>
                <a:cs typeface="Arimo Bold"/>
                <a:sym typeface="Arimo Bold"/>
              </a:rPr>
              <a:t>(1st quartile)</a:t>
            </a:r>
          </a:p>
          <a:p>
            <a:pPr algn="l">
              <a:lnSpc>
                <a:spcPts val="4049"/>
              </a:lnSpc>
            </a:pPr>
          </a:p>
        </p:txBody>
      </p:sp>
      <p:sp>
        <p:nvSpPr>
          <p:cNvPr name="TextBox 22" id="22"/>
          <p:cNvSpPr txBox="true"/>
          <p:nvPr/>
        </p:nvSpPr>
        <p:spPr>
          <a:xfrm rot="0">
            <a:off x="12352658" y="6480226"/>
            <a:ext cx="4906642" cy="2216985"/>
          </a:xfrm>
          <a:prstGeom prst="rect">
            <a:avLst/>
          </a:prstGeom>
        </p:spPr>
        <p:txBody>
          <a:bodyPr anchor="t" rtlCol="false" tIns="0" lIns="0" bIns="0" rIns="0">
            <a:spAutoFit/>
          </a:bodyPr>
          <a:lstStyle/>
          <a:p>
            <a:pPr algn="l" marL="675470" indent="-337735" lvl="1">
              <a:lnSpc>
                <a:spcPts val="3472"/>
              </a:lnSpc>
              <a:buFont typeface="Arial"/>
              <a:buChar char="•"/>
            </a:pPr>
            <a:r>
              <a:rPr lang="en-US" sz="3128">
                <a:solidFill>
                  <a:srgbClr val="FFFFFF"/>
                </a:solidFill>
                <a:latin typeface="Arimo"/>
                <a:ea typeface="Arimo"/>
                <a:cs typeface="Arimo"/>
                <a:sym typeface="Arimo"/>
              </a:rPr>
              <a:t> </a:t>
            </a:r>
            <a:r>
              <a:rPr lang="en-US" b="true" sz="3128">
                <a:solidFill>
                  <a:srgbClr val="FFFFFF"/>
                </a:solidFill>
                <a:latin typeface="Arimo Bold"/>
                <a:ea typeface="Arimo Bold"/>
                <a:cs typeface="Arimo Bold"/>
                <a:sym typeface="Arimo Bold"/>
              </a:rPr>
              <a:t>224</a:t>
            </a:r>
            <a:r>
              <a:rPr lang="en-US" sz="3128">
                <a:solidFill>
                  <a:srgbClr val="FFFFFF"/>
                </a:solidFill>
                <a:latin typeface="Arimo"/>
                <a:ea typeface="Arimo"/>
                <a:cs typeface="Arimo"/>
                <a:sym typeface="Arimo"/>
              </a:rPr>
              <a:t> teams</a:t>
            </a:r>
          </a:p>
          <a:p>
            <a:pPr algn="l" marL="675470" indent="-337735" lvl="1">
              <a:lnSpc>
                <a:spcPts val="3472"/>
              </a:lnSpc>
              <a:buFont typeface="Arial"/>
              <a:buChar char="•"/>
            </a:pPr>
            <a:r>
              <a:rPr lang="en-US" sz="3128">
                <a:solidFill>
                  <a:srgbClr val="FFFFFF"/>
                </a:solidFill>
                <a:latin typeface="Arimo"/>
                <a:ea typeface="Arimo"/>
                <a:cs typeface="Arimo"/>
                <a:sym typeface="Arimo"/>
              </a:rPr>
              <a:t> </a:t>
            </a:r>
            <a:r>
              <a:rPr lang="en-US" b="true" sz="3128">
                <a:solidFill>
                  <a:srgbClr val="FFFFFF"/>
                </a:solidFill>
                <a:latin typeface="Arimo Bold"/>
                <a:ea typeface="Arimo Bold"/>
                <a:cs typeface="Arimo Bold"/>
                <a:sym typeface="Arimo Bold"/>
              </a:rPr>
              <a:t>115k</a:t>
            </a:r>
            <a:r>
              <a:rPr lang="en-US" sz="3128">
                <a:solidFill>
                  <a:srgbClr val="FFFFFF"/>
                </a:solidFill>
                <a:latin typeface="Arimo"/>
                <a:ea typeface="Arimo"/>
                <a:cs typeface="Arimo"/>
                <a:sym typeface="Arimo"/>
              </a:rPr>
              <a:t> games </a:t>
            </a:r>
            <a:r>
              <a:rPr lang="en-US" b="true" sz="3128" i="true">
                <a:solidFill>
                  <a:srgbClr val="FFFFFF"/>
                </a:solidFill>
                <a:latin typeface="Arimo Bold Italics"/>
                <a:ea typeface="Arimo Bold Italics"/>
                <a:cs typeface="Arimo Bold Italics"/>
                <a:sym typeface="Arimo Bold Italics"/>
              </a:rPr>
              <a:t>(500 games each team)</a:t>
            </a:r>
          </a:p>
          <a:p>
            <a:pPr algn="l" marL="675470" indent="-337735" lvl="1">
              <a:lnSpc>
                <a:spcPts val="3472"/>
              </a:lnSpc>
              <a:buFont typeface="Arial"/>
              <a:buChar char="•"/>
            </a:pPr>
            <a:r>
              <a:rPr lang="en-US" sz="3128">
                <a:solidFill>
                  <a:srgbClr val="FFFFFF"/>
                </a:solidFill>
                <a:latin typeface="Arimo"/>
                <a:ea typeface="Arimo"/>
                <a:cs typeface="Arimo"/>
                <a:sym typeface="Arimo"/>
              </a:rPr>
              <a:t>Avg elo rating: 1300</a:t>
            </a:r>
          </a:p>
          <a:p>
            <a:pPr algn="l">
              <a:lnSpc>
                <a:spcPts val="3472"/>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grpSp>
        <p:nvGrpSpPr>
          <p:cNvPr name="Group 3" id="3"/>
          <p:cNvGrpSpPr/>
          <p:nvPr/>
        </p:nvGrpSpPr>
        <p:grpSpPr>
          <a:xfrm rot="0">
            <a:off x="0" y="3380604"/>
            <a:ext cx="18288000" cy="5039536"/>
            <a:chOff x="0" y="0"/>
            <a:chExt cx="1913878" cy="527398"/>
          </a:xfrm>
        </p:grpSpPr>
        <p:sp>
          <p:nvSpPr>
            <p:cNvPr name="Freeform 4" id="4"/>
            <p:cNvSpPr/>
            <p:nvPr/>
          </p:nvSpPr>
          <p:spPr>
            <a:xfrm flipH="false" flipV="false" rot="0">
              <a:off x="0" y="0"/>
              <a:ext cx="1913878" cy="527398"/>
            </a:xfrm>
            <a:custGeom>
              <a:avLst/>
              <a:gdLst/>
              <a:ahLst/>
              <a:cxnLst/>
              <a:rect r="r" b="b" t="t" l="l"/>
              <a:pathLst>
                <a:path h="527398" w="1913878">
                  <a:moveTo>
                    <a:pt x="0" y="0"/>
                  </a:moveTo>
                  <a:lnTo>
                    <a:pt x="1913878" y="0"/>
                  </a:lnTo>
                  <a:lnTo>
                    <a:pt x="1913878" y="527398"/>
                  </a:lnTo>
                  <a:lnTo>
                    <a:pt x="0" y="527398"/>
                  </a:lnTo>
                  <a:close/>
                </a:path>
              </a:pathLst>
            </a:custGeom>
            <a:blipFill>
              <a:blip r:embed="rId4"/>
              <a:stretch>
                <a:fillRect l="0" t="-70963" r="0" b="-70963"/>
              </a:stretch>
            </a:blipFill>
          </p:spPr>
        </p:sp>
      </p:grpSp>
      <p:grpSp>
        <p:nvGrpSpPr>
          <p:cNvPr name="Group 5" id="5"/>
          <p:cNvGrpSpPr/>
          <p:nvPr/>
        </p:nvGrpSpPr>
        <p:grpSpPr>
          <a:xfrm rot="0">
            <a:off x="1623389" y="4227396"/>
            <a:ext cx="3908106" cy="3345951"/>
            <a:chOff x="0" y="0"/>
            <a:chExt cx="1029295" cy="881238"/>
          </a:xfrm>
        </p:grpSpPr>
        <p:sp>
          <p:nvSpPr>
            <p:cNvPr name="Freeform 6" id="6"/>
            <p:cNvSpPr/>
            <p:nvPr/>
          </p:nvSpPr>
          <p:spPr>
            <a:xfrm flipH="false" flipV="false" rot="0">
              <a:off x="0" y="0"/>
              <a:ext cx="1029295" cy="881238"/>
            </a:xfrm>
            <a:custGeom>
              <a:avLst/>
              <a:gdLst/>
              <a:ahLst/>
              <a:cxnLst/>
              <a:rect r="r" b="b" t="t" l="l"/>
              <a:pathLst>
                <a:path h="881238" w="1029295">
                  <a:moveTo>
                    <a:pt x="0" y="0"/>
                  </a:moveTo>
                  <a:lnTo>
                    <a:pt x="1029295" y="0"/>
                  </a:lnTo>
                  <a:lnTo>
                    <a:pt x="1029295" y="881238"/>
                  </a:lnTo>
                  <a:lnTo>
                    <a:pt x="0" y="881238"/>
                  </a:lnTo>
                  <a:close/>
                </a:path>
              </a:pathLst>
            </a:custGeom>
            <a:solidFill>
              <a:srgbClr val="2A441A"/>
            </a:solidFill>
          </p:spPr>
        </p:sp>
        <p:sp>
          <p:nvSpPr>
            <p:cNvPr name="TextBox 7" id="7"/>
            <p:cNvSpPr txBox="true"/>
            <p:nvPr/>
          </p:nvSpPr>
          <p:spPr>
            <a:xfrm>
              <a:off x="0" y="57150"/>
              <a:ext cx="1029295" cy="824088"/>
            </a:xfrm>
            <a:prstGeom prst="rect">
              <a:avLst/>
            </a:prstGeom>
          </p:spPr>
          <p:txBody>
            <a:bodyPr anchor="ctr" rtlCol="false" tIns="50800" lIns="50800" bIns="50800" rIns="50800"/>
            <a:lstStyle/>
            <a:p>
              <a:pPr algn="ctr">
                <a:lnSpc>
                  <a:spcPts val="1890"/>
                </a:lnSpc>
              </a:pPr>
            </a:p>
          </p:txBody>
        </p:sp>
      </p:grpSp>
      <p:grpSp>
        <p:nvGrpSpPr>
          <p:cNvPr name="Group 8" id="8"/>
          <p:cNvGrpSpPr/>
          <p:nvPr/>
        </p:nvGrpSpPr>
        <p:grpSpPr>
          <a:xfrm rot="0">
            <a:off x="6888250" y="4257977"/>
            <a:ext cx="10371050" cy="3315371"/>
            <a:chOff x="0" y="0"/>
            <a:chExt cx="2731470" cy="873184"/>
          </a:xfrm>
        </p:grpSpPr>
        <p:sp>
          <p:nvSpPr>
            <p:cNvPr name="Freeform 9" id="9"/>
            <p:cNvSpPr/>
            <p:nvPr/>
          </p:nvSpPr>
          <p:spPr>
            <a:xfrm flipH="false" flipV="false" rot="0">
              <a:off x="0" y="0"/>
              <a:ext cx="2731470" cy="873184"/>
            </a:xfrm>
            <a:custGeom>
              <a:avLst/>
              <a:gdLst/>
              <a:ahLst/>
              <a:cxnLst/>
              <a:rect r="r" b="b" t="t" l="l"/>
              <a:pathLst>
                <a:path h="873184" w="2731470">
                  <a:moveTo>
                    <a:pt x="0" y="0"/>
                  </a:moveTo>
                  <a:lnTo>
                    <a:pt x="2731470" y="0"/>
                  </a:lnTo>
                  <a:lnTo>
                    <a:pt x="2731470" y="873184"/>
                  </a:lnTo>
                  <a:lnTo>
                    <a:pt x="0" y="873184"/>
                  </a:lnTo>
                  <a:close/>
                </a:path>
              </a:pathLst>
            </a:custGeom>
            <a:solidFill>
              <a:srgbClr val="FFFFFF"/>
            </a:solidFill>
            <a:ln w="38100" cap="sq">
              <a:solidFill>
                <a:srgbClr val="2A441A"/>
              </a:solidFill>
              <a:prstDash val="solid"/>
              <a:miter/>
            </a:ln>
          </p:spPr>
        </p:sp>
        <p:sp>
          <p:nvSpPr>
            <p:cNvPr name="TextBox 10" id="10"/>
            <p:cNvSpPr txBox="true"/>
            <p:nvPr/>
          </p:nvSpPr>
          <p:spPr>
            <a:xfrm>
              <a:off x="0" y="57150"/>
              <a:ext cx="2731470" cy="816034"/>
            </a:xfrm>
            <a:prstGeom prst="rect">
              <a:avLst/>
            </a:prstGeom>
          </p:spPr>
          <p:txBody>
            <a:bodyPr anchor="ctr" rtlCol="false" tIns="50800" lIns="50800" bIns="50800" rIns="50800"/>
            <a:lstStyle/>
            <a:p>
              <a:pPr algn="ctr">
                <a:lnSpc>
                  <a:spcPts val="1890"/>
                </a:lnSpc>
              </a:pPr>
            </a:p>
          </p:txBody>
        </p:sp>
      </p:grpSp>
      <p:grpSp>
        <p:nvGrpSpPr>
          <p:cNvPr name="Group 11" id="11"/>
          <p:cNvGrpSpPr/>
          <p:nvPr/>
        </p:nvGrpSpPr>
        <p:grpSpPr>
          <a:xfrm rot="5400000">
            <a:off x="2790502" y="2431472"/>
            <a:ext cx="1573880" cy="1258626"/>
            <a:chOff x="0" y="0"/>
            <a:chExt cx="812800" cy="649993"/>
          </a:xfrm>
        </p:grpSpPr>
        <p:sp>
          <p:nvSpPr>
            <p:cNvPr name="Freeform 12" id="12"/>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2A441A"/>
            </a:solidFill>
          </p:spPr>
        </p:sp>
        <p:sp>
          <p:nvSpPr>
            <p:cNvPr name="TextBox 13" id="13"/>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sp>
        <p:nvSpPr>
          <p:cNvPr name="TextBox 14" id="14"/>
          <p:cNvSpPr txBox="true"/>
          <p:nvPr/>
        </p:nvSpPr>
        <p:spPr>
          <a:xfrm rot="0">
            <a:off x="2022893" y="5379427"/>
            <a:ext cx="3109099" cy="1156190"/>
          </a:xfrm>
          <a:prstGeom prst="rect">
            <a:avLst/>
          </a:prstGeom>
        </p:spPr>
        <p:txBody>
          <a:bodyPr anchor="t" rtlCol="false" tIns="0" lIns="0" bIns="0" rIns="0">
            <a:spAutoFit/>
          </a:bodyPr>
          <a:lstStyle/>
          <a:p>
            <a:pPr algn="ctr">
              <a:lnSpc>
                <a:spcPts val="4354"/>
              </a:lnSpc>
            </a:pPr>
            <a:r>
              <a:rPr lang="en-US" b="true" sz="4837">
                <a:solidFill>
                  <a:srgbClr val="FFFFFF"/>
                </a:solidFill>
                <a:latin typeface="Arimo Bold"/>
                <a:ea typeface="Arimo Bold"/>
                <a:cs typeface="Arimo Bold"/>
                <a:sym typeface="Arimo Bold"/>
              </a:rPr>
              <a:t>ELO RATINGS </a:t>
            </a:r>
          </a:p>
        </p:txBody>
      </p:sp>
      <p:sp>
        <p:nvSpPr>
          <p:cNvPr name="TextBox 15" id="15"/>
          <p:cNvSpPr txBox="true"/>
          <p:nvPr/>
        </p:nvSpPr>
        <p:spPr>
          <a:xfrm rot="0">
            <a:off x="1265750" y="1112430"/>
            <a:ext cx="15756500" cy="1161415"/>
          </a:xfrm>
          <a:prstGeom prst="rect">
            <a:avLst/>
          </a:prstGeom>
        </p:spPr>
        <p:txBody>
          <a:bodyPr anchor="t" rtlCol="false" tIns="0" lIns="0" bIns="0" rIns="0">
            <a:spAutoFit/>
          </a:bodyPr>
          <a:lstStyle/>
          <a:p>
            <a:pPr algn="ctr">
              <a:lnSpc>
                <a:spcPts val="9379"/>
              </a:lnSpc>
            </a:pPr>
            <a:r>
              <a:rPr lang="en-US" sz="6999" spc="405">
                <a:solidFill>
                  <a:srgbClr val="2A441A"/>
                </a:solidFill>
                <a:latin typeface="League Spartan"/>
                <a:ea typeface="League Spartan"/>
                <a:cs typeface="League Spartan"/>
                <a:sym typeface="League Spartan"/>
              </a:rPr>
              <a:t>HOW IS SUCCESS MEASURED?</a:t>
            </a:r>
          </a:p>
        </p:txBody>
      </p:sp>
      <p:sp>
        <p:nvSpPr>
          <p:cNvPr name="TextBox 16" id="16"/>
          <p:cNvSpPr txBox="true"/>
          <p:nvPr/>
        </p:nvSpPr>
        <p:spPr>
          <a:xfrm rot="0">
            <a:off x="7242007" y="4556760"/>
            <a:ext cx="9330690" cy="586740"/>
          </a:xfrm>
          <a:prstGeom prst="rect">
            <a:avLst/>
          </a:prstGeom>
        </p:spPr>
        <p:txBody>
          <a:bodyPr anchor="t" rtlCol="false" tIns="0" lIns="0" bIns="0" rIns="0">
            <a:spAutoFit/>
          </a:bodyPr>
          <a:lstStyle/>
          <a:p>
            <a:pPr algn="l">
              <a:lnSpc>
                <a:spcPts val="4484"/>
              </a:lnSpc>
            </a:pPr>
            <a:r>
              <a:rPr lang="en-US" sz="3899" spc="105" b="true">
                <a:solidFill>
                  <a:srgbClr val="2A441A"/>
                </a:solidFill>
                <a:latin typeface="Arimo Bold"/>
                <a:ea typeface="Arimo Bold"/>
                <a:cs typeface="Arimo Bold"/>
                <a:sym typeface="Arimo Bold"/>
              </a:rPr>
              <a:t>What factor affect Elo ratings? </a:t>
            </a:r>
          </a:p>
        </p:txBody>
      </p:sp>
      <p:grpSp>
        <p:nvGrpSpPr>
          <p:cNvPr name="Group 17" id="17"/>
          <p:cNvGrpSpPr/>
          <p:nvPr/>
        </p:nvGrpSpPr>
        <p:grpSpPr>
          <a:xfrm rot="0">
            <a:off x="5670453" y="5484291"/>
            <a:ext cx="1078838" cy="862743"/>
            <a:chOff x="0" y="0"/>
            <a:chExt cx="812800" cy="649993"/>
          </a:xfrm>
        </p:grpSpPr>
        <p:sp>
          <p:nvSpPr>
            <p:cNvPr name="Freeform 18" id="18"/>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FFFFFF"/>
            </a:solidFill>
          </p:spPr>
        </p:sp>
        <p:sp>
          <p:nvSpPr>
            <p:cNvPr name="TextBox 19" id="19"/>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33333" t="0" r="-33333" b="0"/>
            </a:stretch>
          </a:blipFill>
        </p:spPr>
      </p:sp>
      <p:grpSp>
        <p:nvGrpSpPr>
          <p:cNvPr name="Group 3" id="3"/>
          <p:cNvGrpSpPr/>
          <p:nvPr/>
        </p:nvGrpSpPr>
        <p:grpSpPr>
          <a:xfrm rot="0">
            <a:off x="0" y="3380604"/>
            <a:ext cx="18288000" cy="5039536"/>
            <a:chOff x="0" y="0"/>
            <a:chExt cx="1913878" cy="527398"/>
          </a:xfrm>
        </p:grpSpPr>
        <p:sp>
          <p:nvSpPr>
            <p:cNvPr name="Freeform 4" id="4"/>
            <p:cNvSpPr/>
            <p:nvPr/>
          </p:nvSpPr>
          <p:spPr>
            <a:xfrm flipH="false" flipV="false" rot="0">
              <a:off x="0" y="0"/>
              <a:ext cx="1913878" cy="527398"/>
            </a:xfrm>
            <a:custGeom>
              <a:avLst/>
              <a:gdLst/>
              <a:ahLst/>
              <a:cxnLst/>
              <a:rect r="r" b="b" t="t" l="l"/>
              <a:pathLst>
                <a:path h="527398" w="1913878">
                  <a:moveTo>
                    <a:pt x="0" y="0"/>
                  </a:moveTo>
                  <a:lnTo>
                    <a:pt x="1913878" y="0"/>
                  </a:lnTo>
                  <a:lnTo>
                    <a:pt x="1913878" y="527398"/>
                  </a:lnTo>
                  <a:lnTo>
                    <a:pt x="0" y="527398"/>
                  </a:lnTo>
                  <a:close/>
                </a:path>
              </a:pathLst>
            </a:custGeom>
            <a:blipFill>
              <a:blip r:embed="rId4"/>
              <a:stretch>
                <a:fillRect l="0" t="-70963" r="0" b="-70963"/>
              </a:stretch>
            </a:blipFill>
          </p:spPr>
        </p:sp>
      </p:grpSp>
      <p:grpSp>
        <p:nvGrpSpPr>
          <p:cNvPr name="Group 5" id="5"/>
          <p:cNvGrpSpPr/>
          <p:nvPr/>
        </p:nvGrpSpPr>
        <p:grpSpPr>
          <a:xfrm rot="0">
            <a:off x="1623389" y="4227396"/>
            <a:ext cx="3908106" cy="3345951"/>
            <a:chOff x="0" y="0"/>
            <a:chExt cx="1029295" cy="881238"/>
          </a:xfrm>
        </p:grpSpPr>
        <p:sp>
          <p:nvSpPr>
            <p:cNvPr name="Freeform 6" id="6"/>
            <p:cNvSpPr/>
            <p:nvPr/>
          </p:nvSpPr>
          <p:spPr>
            <a:xfrm flipH="false" flipV="false" rot="0">
              <a:off x="0" y="0"/>
              <a:ext cx="1029295" cy="881238"/>
            </a:xfrm>
            <a:custGeom>
              <a:avLst/>
              <a:gdLst/>
              <a:ahLst/>
              <a:cxnLst/>
              <a:rect r="r" b="b" t="t" l="l"/>
              <a:pathLst>
                <a:path h="881238" w="1029295">
                  <a:moveTo>
                    <a:pt x="0" y="0"/>
                  </a:moveTo>
                  <a:lnTo>
                    <a:pt x="1029295" y="0"/>
                  </a:lnTo>
                  <a:lnTo>
                    <a:pt x="1029295" y="881238"/>
                  </a:lnTo>
                  <a:lnTo>
                    <a:pt x="0" y="881238"/>
                  </a:lnTo>
                  <a:close/>
                </a:path>
              </a:pathLst>
            </a:custGeom>
            <a:solidFill>
              <a:srgbClr val="2A441A"/>
            </a:solidFill>
          </p:spPr>
        </p:sp>
        <p:sp>
          <p:nvSpPr>
            <p:cNvPr name="TextBox 7" id="7"/>
            <p:cNvSpPr txBox="true"/>
            <p:nvPr/>
          </p:nvSpPr>
          <p:spPr>
            <a:xfrm>
              <a:off x="0" y="57150"/>
              <a:ext cx="1029295" cy="824088"/>
            </a:xfrm>
            <a:prstGeom prst="rect">
              <a:avLst/>
            </a:prstGeom>
          </p:spPr>
          <p:txBody>
            <a:bodyPr anchor="ctr" rtlCol="false" tIns="50800" lIns="50800" bIns="50800" rIns="50800"/>
            <a:lstStyle/>
            <a:p>
              <a:pPr algn="ctr">
                <a:lnSpc>
                  <a:spcPts val="1890"/>
                </a:lnSpc>
              </a:pPr>
            </a:p>
          </p:txBody>
        </p:sp>
      </p:grpSp>
      <p:grpSp>
        <p:nvGrpSpPr>
          <p:cNvPr name="Group 8" id="8"/>
          <p:cNvGrpSpPr/>
          <p:nvPr/>
        </p:nvGrpSpPr>
        <p:grpSpPr>
          <a:xfrm rot="0">
            <a:off x="6888250" y="3610778"/>
            <a:ext cx="10371050" cy="4554295"/>
            <a:chOff x="0" y="0"/>
            <a:chExt cx="2731470" cy="1199485"/>
          </a:xfrm>
        </p:grpSpPr>
        <p:sp>
          <p:nvSpPr>
            <p:cNvPr name="Freeform 9" id="9"/>
            <p:cNvSpPr/>
            <p:nvPr/>
          </p:nvSpPr>
          <p:spPr>
            <a:xfrm flipH="false" flipV="false" rot="0">
              <a:off x="0" y="0"/>
              <a:ext cx="2731470" cy="1199485"/>
            </a:xfrm>
            <a:custGeom>
              <a:avLst/>
              <a:gdLst/>
              <a:ahLst/>
              <a:cxnLst/>
              <a:rect r="r" b="b" t="t" l="l"/>
              <a:pathLst>
                <a:path h="1199485" w="2731470">
                  <a:moveTo>
                    <a:pt x="0" y="0"/>
                  </a:moveTo>
                  <a:lnTo>
                    <a:pt x="2731470" y="0"/>
                  </a:lnTo>
                  <a:lnTo>
                    <a:pt x="2731470" y="1199485"/>
                  </a:lnTo>
                  <a:lnTo>
                    <a:pt x="0" y="1199485"/>
                  </a:lnTo>
                  <a:close/>
                </a:path>
              </a:pathLst>
            </a:custGeom>
            <a:solidFill>
              <a:srgbClr val="FFFFFF"/>
            </a:solidFill>
            <a:ln w="38100" cap="sq">
              <a:solidFill>
                <a:srgbClr val="2A441A"/>
              </a:solidFill>
              <a:prstDash val="solid"/>
              <a:miter/>
            </a:ln>
          </p:spPr>
        </p:sp>
        <p:sp>
          <p:nvSpPr>
            <p:cNvPr name="TextBox 10" id="10"/>
            <p:cNvSpPr txBox="true"/>
            <p:nvPr/>
          </p:nvSpPr>
          <p:spPr>
            <a:xfrm>
              <a:off x="0" y="57150"/>
              <a:ext cx="2731470" cy="1142335"/>
            </a:xfrm>
            <a:prstGeom prst="rect">
              <a:avLst/>
            </a:prstGeom>
          </p:spPr>
          <p:txBody>
            <a:bodyPr anchor="ctr" rtlCol="false" tIns="50800" lIns="50800" bIns="50800" rIns="50800"/>
            <a:lstStyle/>
            <a:p>
              <a:pPr algn="ctr">
                <a:lnSpc>
                  <a:spcPts val="1890"/>
                </a:lnSpc>
              </a:pPr>
            </a:p>
          </p:txBody>
        </p:sp>
      </p:grpSp>
      <p:grpSp>
        <p:nvGrpSpPr>
          <p:cNvPr name="Group 11" id="11"/>
          <p:cNvGrpSpPr/>
          <p:nvPr/>
        </p:nvGrpSpPr>
        <p:grpSpPr>
          <a:xfrm rot="5400000">
            <a:off x="2790502" y="2431472"/>
            <a:ext cx="1573880" cy="1258626"/>
            <a:chOff x="0" y="0"/>
            <a:chExt cx="812800" cy="649993"/>
          </a:xfrm>
        </p:grpSpPr>
        <p:sp>
          <p:nvSpPr>
            <p:cNvPr name="Freeform 12" id="12"/>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2A441A"/>
            </a:solidFill>
          </p:spPr>
        </p:sp>
        <p:sp>
          <p:nvSpPr>
            <p:cNvPr name="TextBox 13" id="13"/>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sp>
        <p:nvSpPr>
          <p:cNvPr name="TextBox 14" id="14"/>
          <p:cNvSpPr txBox="true"/>
          <p:nvPr/>
        </p:nvSpPr>
        <p:spPr>
          <a:xfrm rot="0">
            <a:off x="2022893" y="5379427"/>
            <a:ext cx="3109099" cy="1156190"/>
          </a:xfrm>
          <a:prstGeom prst="rect">
            <a:avLst/>
          </a:prstGeom>
        </p:spPr>
        <p:txBody>
          <a:bodyPr anchor="t" rtlCol="false" tIns="0" lIns="0" bIns="0" rIns="0">
            <a:spAutoFit/>
          </a:bodyPr>
          <a:lstStyle/>
          <a:p>
            <a:pPr algn="ctr">
              <a:lnSpc>
                <a:spcPts val="4354"/>
              </a:lnSpc>
            </a:pPr>
            <a:r>
              <a:rPr lang="en-US" b="true" sz="4837">
                <a:solidFill>
                  <a:srgbClr val="FFFFFF"/>
                </a:solidFill>
                <a:latin typeface="Arimo Bold"/>
                <a:ea typeface="Arimo Bold"/>
                <a:cs typeface="Arimo Bold"/>
                <a:sym typeface="Arimo Bold"/>
              </a:rPr>
              <a:t>ELO RATINGS </a:t>
            </a:r>
          </a:p>
        </p:txBody>
      </p:sp>
      <p:sp>
        <p:nvSpPr>
          <p:cNvPr name="TextBox 15" id="15"/>
          <p:cNvSpPr txBox="true"/>
          <p:nvPr/>
        </p:nvSpPr>
        <p:spPr>
          <a:xfrm rot="0">
            <a:off x="1265750" y="1112430"/>
            <a:ext cx="15756500" cy="1161415"/>
          </a:xfrm>
          <a:prstGeom prst="rect">
            <a:avLst/>
          </a:prstGeom>
        </p:spPr>
        <p:txBody>
          <a:bodyPr anchor="t" rtlCol="false" tIns="0" lIns="0" bIns="0" rIns="0">
            <a:spAutoFit/>
          </a:bodyPr>
          <a:lstStyle/>
          <a:p>
            <a:pPr algn="ctr">
              <a:lnSpc>
                <a:spcPts val="9379"/>
              </a:lnSpc>
            </a:pPr>
            <a:r>
              <a:rPr lang="en-US" sz="6999" spc="405">
                <a:solidFill>
                  <a:srgbClr val="2A441A"/>
                </a:solidFill>
                <a:latin typeface="League Spartan"/>
                <a:ea typeface="League Spartan"/>
                <a:cs typeface="League Spartan"/>
                <a:sym typeface="League Spartan"/>
              </a:rPr>
              <a:t>HOW IS SUCCESS MEASURED?</a:t>
            </a:r>
          </a:p>
        </p:txBody>
      </p:sp>
      <p:sp>
        <p:nvSpPr>
          <p:cNvPr name="TextBox 16" id="16"/>
          <p:cNvSpPr txBox="true"/>
          <p:nvPr/>
        </p:nvSpPr>
        <p:spPr>
          <a:xfrm rot="0">
            <a:off x="7292217" y="3847725"/>
            <a:ext cx="9330690" cy="586740"/>
          </a:xfrm>
          <a:prstGeom prst="rect">
            <a:avLst/>
          </a:prstGeom>
        </p:spPr>
        <p:txBody>
          <a:bodyPr anchor="t" rtlCol="false" tIns="0" lIns="0" bIns="0" rIns="0">
            <a:spAutoFit/>
          </a:bodyPr>
          <a:lstStyle/>
          <a:p>
            <a:pPr algn="l">
              <a:lnSpc>
                <a:spcPts val="4484"/>
              </a:lnSpc>
            </a:pPr>
            <a:r>
              <a:rPr lang="en-US" sz="3899" spc="105" b="true">
                <a:solidFill>
                  <a:srgbClr val="2A441A"/>
                </a:solidFill>
                <a:latin typeface="Arimo Bold"/>
                <a:ea typeface="Arimo Bold"/>
                <a:cs typeface="Arimo Bold"/>
                <a:sym typeface="Arimo Bold"/>
              </a:rPr>
              <a:t>What factor affect Elo ratings? </a:t>
            </a:r>
          </a:p>
        </p:txBody>
      </p:sp>
      <p:grpSp>
        <p:nvGrpSpPr>
          <p:cNvPr name="Group 17" id="17"/>
          <p:cNvGrpSpPr/>
          <p:nvPr/>
        </p:nvGrpSpPr>
        <p:grpSpPr>
          <a:xfrm rot="0">
            <a:off x="5670453" y="5484291"/>
            <a:ext cx="1078838" cy="862743"/>
            <a:chOff x="0" y="0"/>
            <a:chExt cx="812800" cy="649993"/>
          </a:xfrm>
        </p:grpSpPr>
        <p:sp>
          <p:nvSpPr>
            <p:cNvPr name="Freeform 18" id="18"/>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FFFFFF"/>
            </a:solidFill>
          </p:spPr>
        </p:sp>
        <p:sp>
          <p:nvSpPr>
            <p:cNvPr name="TextBox 19" id="19"/>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sp>
        <p:nvSpPr>
          <p:cNvPr name="TextBox 20" id="20"/>
          <p:cNvSpPr txBox="true"/>
          <p:nvPr/>
        </p:nvSpPr>
        <p:spPr>
          <a:xfrm rot="0">
            <a:off x="8284694" y="4481886"/>
            <a:ext cx="9330690" cy="586740"/>
          </a:xfrm>
          <a:prstGeom prst="rect">
            <a:avLst/>
          </a:prstGeom>
        </p:spPr>
        <p:txBody>
          <a:bodyPr anchor="t" rtlCol="false" tIns="0" lIns="0" bIns="0" rIns="0">
            <a:spAutoFit/>
          </a:bodyPr>
          <a:lstStyle/>
          <a:p>
            <a:pPr algn="l">
              <a:lnSpc>
                <a:spcPts val="4484"/>
              </a:lnSpc>
            </a:pPr>
            <a:r>
              <a:rPr lang="en-US" sz="3899" spc="105" b="true">
                <a:solidFill>
                  <a:srgbClr val="2A441A"/>
                </a:solidFill>
                <a:latin typeface="Arimo Bold"/>
                <a:ea typeface="Arimo Bold"/>
                <a:cs typeface="Arimo Bold"/>
                <a:sym typeface="Arimo Bold"/>
              </a:rPr>
              <a:t>POINTS MEASURING </a:t>
            </a:r>
          </a:p>
        </p:txBody>
      </p:sp>
      <p:grpSp>
        <p:nvGrpSpPr>
          <p:cNvPr name="Group 21" id="21"/>
          <p:cNvGrpSpPr/>
          <p:nvPr/>
        </p:nvGrpSpPr>
        <p:grpSpPr>
          <a:xfrm rot="0">
            <a:off x="7613078" y="4561137"/>
            <a:ext cx="535503" cy="428239"/>
            <a:chOff x="0" y="0"/>
            <a:chExt cx="812800" cy="649993"/>
          </a:xfrm>
        </p:grpSpPr>
        <p:sp>
          <p:nvSpPr>
            <p:cNvPr name="Freeform 22" id="22"/>
            <p:cNvSpPr/>
            <p:nvPr/>
          </p:nvSpPr>
          <p:spPr>
            <a:xfrm flipH="false" flipV="false" rot="0">
              <a:off x="0" y="0"/>
              <a:ext cx="812800" cy="649993"/>
            </a:xfrm>
            <a:custGeom>
              <a:avLst/>
              <a:gdLst/>
              <a:ahLst/>
              <a:cxnLst/>
              <a:rect r="r" b="b" t="t" l="l"/>
              <a:pathLst>
                <a:path h="649993" w="812800">
                  <a:moveTo>
                    <a:pt x="812800" y="324996"/>
                  </a:moveTo>
                  <a:lnTo>
                    <a:pt x="406400" y="0"/>
                  </a:lnTo>
                  <a:lnTo>
                    <a:pt x="406400" y="203200"/>
                  </a:lnTo>
                  <a:lnTo>
                    <a:pt x="0" y="203200"/>
                  </a:lnTo>
                  <a:lnTo>
                    <a:pt x="0" y="446793"/>
                  </a:lnTo>
                  <a:lnTo>
                    <a:pt x="406400" y="446793"/>
                  </a:lnTo>
                  <a:lnTo>
                    <a:pt x="406400" y="649993"/>
                  </a:lnTo>
                  <a:lnTo>
                    <a:pt x="812800" y="324996"/>
                  </a:lnTo>
                  <a:close/>
                </a:path>
              </a:pathLst>
            </a:custGeom>
            <a:solidFill>
              <a:srgbClr val="2A441A"/>
            </a:solidFill>
          </p:spPr>
        </p:sp>
        <p:sp>
          <p:nvSpPr>
            <p:cNvPr name="TextBox 23" id="23"/>
            <p:cNvSpPr txBox="true"/>
            <p:nvPr/>
          </p:nvSpPr>
          <p:spPr>
            <a:xfrm>
              <a:off x="0" y="146050"/>
              <a:ext cx="711200" cy="300743"/>
            </a:xfrm>
            <a:prstGeom prst="rect">
              <a:avLst/>
            </a:prstGeom>
          </p:spPr>
          <p:txBody>
            <a:bodyPr anchor="ctr" rtlCol="false" tIns="50800" lIns="50800" bIns="50800" rIns="50800"/>
            <a:lstStyle/>
            <a:p>
              <a:pPr algn="ctr">
                <a:lnSpc>
                  <a:spcPts val="3499"/>
                </a:lnSpc>
              </a:pPr>
            </a:p>
          </p:txBody>
        </p:sp>
      </p:grpSp>
      <p:sp>
        <p:nvSpPr>
          <p:cNvPr name="TextBox 24" id="24"/>
          <p:cNvSpPr txBox="true"/>
          <p:nvPr/>
        </p:nvSpPr>
        <p:spPr>
          <a:xfrm rot="0">
            <a:off x="8284694" y="5191337"/>
            <a:ext cx="8338212" cy="739775"/>
          </a:xfrm>
          <a:prstGeom prst="rect">
            <a:avLst/>
          </a:prstGeom>
        </p:spPr>
        <p:txBody>
          <a:bodyPr anchor="t" rtlCol="false" tIns="0" lIns="0" bIns="0" rIns="0">
            <a:spAutoFit/>
          </a:bodyPr>
          <a:lstStyle/>
          <a:p>
            <a:pPr algn="l" marL="539753" indent="-269876" lvl="1">
              <a:lnSpc>
                <a:spcPts val="2875"/>
              </a:lnSpc>
              <a:buFont typeface="Arial"/>
              <a:buChar char="•"/>
            </a:pPr>
            <a:r>
              <a:rPr lang="en-US" b="true" sz="2500" i="true" spc="67">
                <a:solidFill>
                  <a:srgbClr val="2A441A"/>
                </a:solidFill>
                <a:latin typeface="Arimo Bold Italics"/>
                <a:ea typeface="Arimo Bold Italics"/>
                <a:cs typeface="Arimo Bold Italics"/>
                <a:sym typeface="Arimo Bold Italics"/>
              </a:rPr>
              <a:t>A system used to assign points to teams in a league or tournament based on match results</a:t>
            </a:r>
          </a:p>
        </p:txBody>
      </p:sp>
      <p:sp>
        <p:nvSpPr>
          <p:cNvPr name="TextBox 25" id="25"/>
          <p:cNvSpPr txBox="true"/>
          <p:nvPr/>
        </p:nvSpPr>
        <p:spPr>
          <a:xfrm rot="0">
            <a:off x="8971297" y="6054937"/>
            <a:ext cx="8338212" cy="739775"/>
          </a:xfrm>
          <a:prstGeom prst="rect">
            <a:avLst/>
          </a:prstGeom>
        </p:spPr>
        <p:txBody>
          <a:bodyPr anchor="t" rtlCol="false" tIns="0" lIns="0" bIns="0" rIns="0">
            <a:spAutoFit/>
          </a:bodyPr>
          <a:lstStyle/>
          <a:p>
            <a:pPr algn="l" marL="539753" indent="-269876" lvl="1">
              <a:lnSpc>
                <a:spcPts val="2875"/>
              </a:lnSpc>
              <a:buFont typeface="Arial"/>
              <a:buChar char="•"/>
            </a:pPr>
            <a:r>
              <a:rPr lang="en-US" b="true" sz="2500" i="true" spc="67">
                <a:solidFill>
                  <a:srgbClr val="2A441A"/>
                </a:solidFill>
                <a:latin typeface="Arimo Bold Italics"/>
                <a:ea typeface="Arimo Bold Italics"/>
                <a:cs typeface="Arimo Bold Italics"/>
                <a:sym typeface="Arimo Bold Italics"/>
              </a:rPr>
              <a:t>3 game form</a:t>
            </a:r>
          </a:p>
          <a:p>
            <a:pPr algn="l" marL="539753" indent="-269876" lvl="1">
              <a:lnSpc>
                <a:spcPts val="2875"/>
              </a:lnSpc>
              <a:buFont typeface="Arial"/>
              <a:buChar char="•"/>
            </a:pPr>
            <a:r>
              <a:rPr lang="en-US" b="true" sz="2500" i="true" spc="67">
                <a:solidFill>
                  <a:srgbClr val="2A441A"/>
                </a:solidFill>
                <a:latin typeface="Arimo Bold Italics"/>
                <a:ea typeface="Arimo Bold Italics"/>
                <a:cs typeface="Arimo Bold Italics"/>
                <a:sym typeface="Arimo Bold Italics"/>
              </a:rPr>
              <a:t>5 game form</a:t>
            </a:r>
          </a:p>
        </p:txBody>
      </p:sp>
      <p:sp>
        <p:nvSpPr>
          <p:cNvPr name="TextBox 26" id="26"/>
          <p:cNvSpPr txBox="true"/>
          <p:nvPr/>
        </p:nvSpPr>
        <p:spPr>
          <a:xfrm rot="0">
            <a:off x="7613078" y="7195523"/>
            <a:ext cx="9330690" cy="377825"/>
          </a:xfrm>
          <a:prstGeom prst="rect">
            <a:avLst/>
          </a:prstGeom>
        </p:spPr>
        <p:txBody>
          <a:bodyPr anchor="t" rtlCol="false" tIns="0" lIns="0" bIns="0" rIns="0">
            <a:spAutoFit/>
          </a:bodyPr>
          <a:lstStyle/>
          <a:p>
            <a:pPr algn="l">
              <a:lnSpc>
                <a:spcPts val="2875"/>
              </a:lnSpc>
            </a:pPr>
            <a:r>
              <a:rPr lang="en-US" b="true" sz="2500" i="true" spc="67">
                <a:solidFill>
                  <a:srgbClr val="FF3131"/>
                </a:solidFill>
                <a:latin typeface="Arimo Bold Italics"/>
                <a:ea typeface="Arimo Bold Italics"/>
                <a:cs typeface="Arimo Bold Italics"/>
                <a:sym typeface="Arimo Bold Italics"/>
              </a:rPr>
              <a:t>WIN </a:t>
            </a:r>
            <a:r>
              <a:rPr lang="en-US" b="true" sz="2500" i="true" spc="67">
                <a:solidFill>
                  <a:srgbClr val="2A441A"/>
                </a:solidFill>
                <a:latin typeface="Arimo Bold Italics"/>
                <a:ea typeface="Arimo Bold Italics"/>
                <a:cs typeface="Arimo Bold Italics"/>
                <a:sym typeface="Arimo Bold Italics"/>
              </a:rPr>
              <a:t>=</a:t>
            </a:r>
            <a:r>
              <a:rPr lang="en-US" b="true" sz="2500" i="true" spc="67">
                <a:solidFill>
                  <a:srgbClr val="FF3131"/>
                </a:solidFill>
                <a:latin typeface="Arimo Bold Italics"/>
                <a:ea typeface="Arimo Bold Italics"/>
                <a:cs typeface="Arimo Bold Italics"/>
                <a:sym typeface="Arimo Bold Italics"/>
              </a:rPr>
              <a:t> 3</a:t>
            </a:r>
            <a:r>
              <a:rPr lang="en-US" b="true" sz="2500" i="true" spc="67">
                <a:solidFill>
                  <a:srgbClr val="2A441A"/>
                </a:solidFill>
                <a:latin typeface="Arimo Bold Italics"/>
                <a:ea typeface="Arimo Bold Italics"/>
                <a:cs typeface="Arimo Bold Italics"/>
                <a:sym typeface="Arimo Bold Italics"/>
              </a:rPr>
              <a:t> POINTS, </a:t>
            </a:r>
            <a:r>
              <a:rPr lang="en-US" b="true" sz="2500" i="true" spc="67">
                <a:solidFill>
                  <a:srgbClr val="FF3131"/>
                </a:solidFill>
                <a:latin typeface="Arimo Bold Italics"/>
                <a:ea typeface="Arimo Bold Italics"/>
                <a:cs typeface="Arimo Bold Italics"/>
                <a:sym typeface="Arimo Bold Italics"/>
              </a:rPr>
              <a:t>DRAW</a:t>
            </a:r>
            <a:r>
              <a:rPr lang="en-US" b="true" sz="2500" i="true" spc="67">
                <a:solidFill>
                  <a:srgbClr val="2A441A"/>
                </a:solidFill>
                <a:latin typeface="Arimo Bold Italics"/>
                <a:ea typeface="Arimo Bold Italics"/>
                <a:cs typeface="Arimo Bold Italics"/>
                <a:sym typeface="Arimo Bold Italics"/>
              </a:rPr>
              <a:t> = </a:t>
            </a:r>
            <a:r>
              <a:rPr lang="en-US" b="true" sz="2500" i="true" spc="67">
                <a:solidFill>
                  <a:srgbClr val="FF3131"/>
                </a:solidFill>
                <a:latin typeface="Arimo Bold Italics"/>
                <a:ea typeface="Arimo Bold Italics"/>
                <a:cs typeface="Arimo Bold Italics"/>
                <a:sym typeface="Arimo Bold Italics"/>
              </a:rPr>
              <a:t>1</a:t>
            </a:r>
            <a:r>
              <a:rPr lang="en-US" b="true" sz="2500" i="true" spc="67">
                <a:solidFill>
                  <a:srgbClr val="2A441A"/>
                </a:solidFill>
                <a:latin typeface="Arimo Bold Italics"/>
                <a:ea typeface="Arimo Bold Italics"/>
                <a:cs typeface="Arimo Bold Italics"/>
                <a:sym typeface="Arimo Bold Italics"/>
              </a:rPr>
              <a:t> POINTS, </a:t>
            </a:r>
            <a:r>
              <a:rPr lang="en-US" b="true" sz="2500" i="true" spc="67">
                <a:solidFill>
                  <a:srgbClr val="FF3131"/>
                </a:solidFill>
                <a:latin typeface="Arimo Bold Italics"/>
                <a:ea typeface="Arimo Bold Italics"/>
                <a:cs typeface="Arimo Bold Italics"/>
                <a:sym typeface="Arimo Bold Italics"/>
              </a:rPr>
              <a:t>LOSS</a:t>
            </a:r>
            <a:r>
              <a:rPr lang="en-US" b="true" sz="2500" i="true" spc="67">
                <a:solidFill>
                  <a:srgbClr val="2A441A"/>
                </a:solidFill>
                <a:latin typeface="Arimo Bold Italics"/>
                <a:ea typeface="Arimo Bold Italics"/>
                <a:cs typeface="Arimo Bold Italics"/>
                <a:sym typeface="Arimo Bold Italics"/>
              </a:rPr>
              <a:t> = </a:t>
            </a:r>
            <a:r>
              <a:rPr lang="en-US" b="true" sz="2500" i="true" spc="67">
                <a:solidFill>
                  <a:srgbClr val="FF3131"/>
                </a:solidFill>
                <a:latin typeface="Arimo Bold Italics"/>
                <a:ea typeface="Arimo Bold Italics"/>
                <a:cs typeface="Arimo Bold Italics"/>
                <a:sym typeface="Arimo Bold Italics"/>
              </a:rPr>
              <a:t>0</a:t>
            </a:r>
            <a:r>
              <a:rPr lang="en-US" b="true" sz="2500" i="true" spc="67">
                <a:solidFill>
                  <a:srgbClr val="2A441A"/>
                </a:solidFill>
                <a:latin typeface="Arimo Bold Italics"/>
                <a:ea typeface="Arimo Bold Italics"/>
                <a:cs typeface="Arimo Bold Italics"/>
                <a:sym typeface="Arimo Bold Italics"/>
              </a:rPr>
              <a:t> POINTS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DAGdc-otKak</dc:identifier>
  <dcterms:modified xsi:type="dcterms:W3CDTF">2011-08-01T06:04:30Z</dcterms:modified>
  <cp:revision>1</cp:revision>
  <dc:title>Football Performance</dc:title>
</cp:coreProperties>
</file>

<file path=docProps/thumbnail.jpeg>
</file>